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 id="2147483701" r:id="rId3"/>
  </p:sldMasterIdLst>
  <p:notesMasterIdLst>
    <p:notesMasterId r:id="rId107"/>
  </p:notesMasterIdLst>
  <p:handoutMasterIdLst>
    <p:handoutMasterId r:id="rId108"/>
  </p:handoutMasterIdLst>
  <p:sldIdLst>
    <p:sldId id="566" r:id="rId4"/>
    <p:sldId id="609" r:id="rId5"/>
    <p:sldId id="611" r:id="rId6"/>
    <p:sldId id="613" r:id="rId7"/>
    <p:sldId id="752" r:id="rId8"/>
    <p:sldId id="610" r:id="rId9"/>
    <p:sldId id="614" r:id="rId10"/>
    <p:sldId id="612" r:id="rId11"/>
    <p:sldId id="615" r:id="rId12"/>
    <p:sldId id="616" r:id="rId13"/>
    <p:sldId id="617" r:id="rId14"/>
    <p:sldId id="618" r:id="rId15"/>
    <p:sldId id="619" r:id="rId16"/>
    <p:sldId id="620" r:id="rId17"/>
    <p:sldId id="621" r:id="rId18"/>
    <p:sldId id="622" r:id="rId19"/>
    <p:sldId id="623" r:id="rId20"/>
    <p:sldId id="624" r:id="rId21"/>
    <p:sldId id="625" r:id="rId22"/>
    <p:sldId id="627" r:id="rId23"/>
    <p:sldId id="660" r:id="rId24"/>
    <p:sldId id="626" r:id="rId25"/>
    <p:sldId id="661" r:id="rId26"/>
    <p:sldId id="628" r:id="rId27"/>
    <p:sldId id="659" r:id="rId28"/>
    <p:sldId id="629" r:id="rId29"/>
    <p:sldId id="630" r:id="rId30"/>
    <p:sldId id="631" r:id="rId31"/>
    <p:sldId id="632" r:id="rId32"/>
    <p:sldId id="633" r:id="rId33"/>
    <p:sldId id="662" r:id="rId34"/>
    <p:sldId id="640" r:id="rId35"/>
    <p:sldId id="641" r:id="rId36"/>
    <p:sldId id="663" r:id="rId37"/>
    <p:sldId id="642" r:id="rId38"/>
    <p:sldId id="649" r:id="rId39"/>
    <p:sldId id="650" r:id="rId40"/>
    <p:sldId id="651" r:id="rId41"/>
    <p:sldId id="652" r:id="rId42"/>
    <p:sldId id="716" r:id="rId43"/>
    <p:sldId id="718" r:id="rId44"/>
    <p:sldId id="654" r:id="rId45"/>
    <p:sldId id="655" r:id="rId46"/>
    <p:sldId id="656" r:id="rId47"/>
    <p:sldId id="717" r:id="rId48"/>
    <p:sldId id="657" r:id="rId49"/>
    <p:sldId id="658" r:id="rId50"/>
    <p:sldId id="664" r:id="rId51"/>
    <p:sldId id="747" r:id="rId52"/>
    <p:sldId id="749" r:id="rId53"/>
    <p:sldId id="748" r:id="rId54"/>
    <p:sldId id="753" r:id="rId55"/>
    <p:sldId id="755" r:id="rId56"/>
    <p:sldId id="720" r:id="rId57"/>
    <p:sldId id="721" r:id="rId58"/>
    <p:sldId id="722" r:id="rId59"/>
    <p:sldId id="723" r:id="rId60"/>
    <p:sldId id="724" r:id="rId61"/>
    <p:sldId id="725" r:id="rId62"/>
    <p:sldId id="726" r:id="rId63"/>
    <p:sldId id="727" r:id="rId64"/>
    <p:sldId id="728" r:id="rId65"/>
    <p:sldId id="733" r:id="rId66"/>
    <p:sldId id="743" r:id="rId67"/>
    <p:sldId id="742" r:id="rId68"/>
    <p:sldId id="741" r:id="rId69"/>
    <p:sldId id="729" r:id="rId70"/>
    <p:sldId id="744" r:id="rId71"/>
    <p:sldId id="730" r:id="rId72"/>
    <p:sldId id="731" r:id="rId73"/>
    <p:sldId id="732" r:id="rId74"/>
    <p:sldId id="735" r:id="rId75"/>
    <p:sldId id="745" r:id="rId76"/>
    <p:sldId id="719" r:id="rId77"/>
    <p:sldId id="665" r:id="rId78"/>
    <p:sldId id="666" r:id="rId79"/>
    <p:sldId id="667" r:id="rId80"/>
    <p:sldId id="668" r:id="rId81"/>
    <p:sldId id="669" r:id="rId82"/>
    <p:sldId id="693" r:id="rId83"/>
    <p:sldId id="694" r:id="rId84"/>
    <p:sldId id="695" r:id="rId85"/>
    <p:sldId id="736" r:id="rId86"/>
    <p:sldId id="696" r:id="rId87"/>
    <p:sldId id="738" r:id="rId88"/>
    <p:sldId id="697" r:id="rId89"/>
    <p:sldId id="699" r:id="rId90"/>
    <p:sldId id="700" r:id="rId91"/>
    <p:sldId id="701" r:id="rId92"/>
    <p:sldId id="702" r:id="rId93"/>
    <p:sldId id="703" r:id="rId94"/>
    <p:sldId id="704" r:id="rId95"/>
    <p:sldId id="707" r:id="rId96"/>
    <p:sldId id="684" r:id="rId97"/>
    <p:sldId id="708" r:id="rId98"/>
    <p:sldId id="740" r:id="rId99"/>
    <p:sldId id="710" r:id="rId100"/>
    <p:sldId id="739" r:id="rId101"/>
    <p:sldId id="709" r:id="rId102"/>
    <p:sldId id="712" r:id="rId103"/>
    <p:sldId id="713" r:id="rId104"/>
    <p:sldId id="714" r:id="rId105"/>
    <p:sldId id="715" r:id="rId106"/>
  </p:sldIdLst>
  <p:sldSz cx="9144000" cy="6858000" type="screen4x3"/>
  <p:notesSz cx="6797675" cy="9874250"/>
  <p:defaultTextStyle>
    <a:defPPr>
      <a:defRPr lang="zh-CN"/>
    </a:defPPr>
    <a:lvl1pPr algn="ctr" rtl="0" eaLnBrk="0" fontAlgn="base" hangingPunct="0">
      <a:spcBef>
        <a:spcPct val="0"/>
      </a:spcBef>
      <a:spcAft>
        <a:spcPct val="0"/>
      </a:spcAft>
      <a:buSzPct val="50000"/>
      <a:buFont typeface="Wingdings" pitchFamily="2" charset="2"/>
      <a:buChar char="l"/>
      <a:defRPr sz="1200" kern="1200">
        <a:solidFill>
          <a:srgbClr val="00509B"/>
        </a:solidFill>
        <a:latin typeface="Verdana" pitchFamily="34" charset="0"/>
        <a:ea typeface="黑体" pitchFamily="49" charset="-122"/>
        <a:cs typeface="+mn-cs"/>
      </a:defRPr>
    </a:lvl1pPr>
    <a:lvl2pPr marL="457200" algn="ctr" rtl="0" eaLnBrk="0" fontAlgn="base" hangingPunct="0">
      <a:spcBef>
        <a:spcPct val="0"/>
      </a:spcBef>
      <a:spcAft>
        <a:spcPct val="0"/>
      </a:spcAft>
      <a:buSzPct val="50000"/>
      <a:buFont typeface="Wingdings" pitchFamily="2" charset="2"/>
      <a:buChar char="l"/>
      <a:defRPr sz="1200" kern="1200">
        <a:solidFill>
          <a:srgbClr val="00509B"/>
        </a:solidFill>
        <a:latin typeface="Verdana" pitchFamily="34" charset="0"/>
        <a:ea typeface="黑体" pitchFamily="49" charset="-122"/>
        <a:cs typeface="+mn-cs"/>
      </a:defRPr>
    </a:lvl2pPr>
    <a:lvl3pPr marL="914400" algn="ctr" rtl="0" eaLnBrk="0" fontAlgn="base" hangingPunct="0">
      <a:spcBef>
        <a:spcPct val="0"/>
      </a:spcBef>
      <a:spcAft>
        <a:spcPct val="0"/>
      </a:spcAft>
      <a:buSzPct val="50000"/>
      <a:buFont typeface="Wingdings" pitchFamily="2" charset="2"/>
      <a:buChar char="l"/>
      <a:defRPr sz="1200" kern="1200">
        <a:solidFill>
          <a:srgbClr val="00509B"/>
        </a:solidFill>
        <a:latin typeface="Verdana" pitchFamily="34" charset="0"/>
        <a:ea typeface="黑体" pitchFamily="49" charset="-122"/>
        <a:cs typeface="+mn-cs"/>
      </a:defRPr>
    </a:lvl3pPr>
    <a:lvl4pPr marL="1371600" algn="ctr" rtl="0" eaLnBrk="0" fontAlgn="base" hangingPunct="0">
      <a:spcBef>
        <a:spcPct val="0"/>
      </a:spcBef>
      <a:spcAft>
        <a:spcPct val="0"/>
      </a:spcAft>
      <a:buSzPct val="50000"/>
      <a:buFont typeface="Wingdings" pitchFamily="2" charset="2"/>
      <a:buChar char="l"/>
      <a:defRPr sz="1200" kern="1200">
        <a:solidFill>
          <a:srgbClr val="00509B"/>
        </a:solidFill>
        <a:latin typeface="Verdana" pitchFamily="34" charset="0"/>
        <a:ea typeface="黑体" pitchFamily="49" charset="-122"/>
        <a:cs typeface="+mn-cs"/>
      </a:defRPr>
    </a:lvl4pPr>
    <a:lvl5pPr marL="1828800" algn="ctr" rtl="0" eaLnBrk="0" fontAlgn="base" hangingPunct="0">
      <a:spcBef>
        <a:spcPct val="0"/>
      </a:spcBef>
      <a:spcAft>
        <a:spcPct val="0"/>
      </a:spcAft>
      <a:buSzPct val="50000"/>
      <a:buFont typeface="Wingdings" pitchFamily="2" charset="2"/>
      <a:buChar char="l"/>
      <a:defRPr sz="1200" kern="1200">
        <a:solidFill>
          <a:srgbClr val="00509B"/>
        </a:solidFill>
        <a:latin typeface="Verdana" pitchFamily="34" charset="0"/>
        <a:ea typeface="黑体" pitchFamily="49" charset="-122"/>
        <a:cs typeface="+mn-cs"/>
      </a:defRPr>
    </a:lvl5pPr>
    <a:lvl6pPr marL="2286000" algn="l" defTabSz="914400" rtl="0" eaLnBrk="1" latinLnBrk="0" hangingPunct="1">
      <a:defRPr sz="1200" kern="1200">
        <a:solidFill>
          <a:srgbClr val="00509B"/>
        </a:solidFill>
        <a:latin typeface="Verdana" pitchFamily="34" charset="0"/>
        <a:ea typeface="黑体" pitchFamily="49" charset="-122"/>
        <a:cs typeface="+mn-cs"/>
      </a:defRPr>
    </a:lvl6pPr>
    <a:lvl7pPr marL="2743200" algn="l" defTabSz="914400" rtl="0" eaLnBrk="1" latinLnBrk="0" hangingPunct="1">
      <a:defRPr sz="1200" kern="1200">
        <a:solidFill>
          <a:srgbClr val="00509B"/>
        </a:solidFill>
        <a:latin typeface="Verdana" pitchFamily="34" charset="0"/>
        <a:ea typeface="黑体" pitchFamily="49" charset="-122"/>
        <a:cs typeface="+mn-cs"/>
      </a:defRPr>
    </a:lvl7pPr>
    <a:lvl8pPr marL="3200400" algn="l" defTabSz="914400" rtl="0" eaLnBrk="1" latinLnBrk="0" hangingPunct="1">
      <a:defRPr sz="1200" kern="1200">
        <a:solidFill>
          <a:srgbClr val="00509B"/>
        </a:solidFill>
        <a:latin typeface="Verdana" pitchFamily="34" charset="0"/>
        <a:ea typeface="黑体" pitchFamily="49" charset="-122"/>
        <a:cs typeface="+mn-cs"/>
      </a:defRPr>
    </a:lvl8pPr>
    <a:lvl9pPr marL="3657600" algn="l" defTabSz="914400" rtl="0" eaLnBrk="1" latinLnBrk="0" hangingPunct="1">
      <a:defRPr sz="1200" kern="1200">
        <a:solidFill>
          <a:srgbClr val="00509B"/>
        </a:solidFill>
        <a:latin typeface="Verdana" pitchFamily="34" charset="0"/>
        <a:ea typeface="黑体" pitchFamily="49" charset="-122"/>
        <a:cs typeface="+mn-cs"/>
      </a:defRPr>
    </a:lvl9pPr>
  </p:defaultTextStyle>
  <p:extLst>
    <p:ext uri="{EFAFB233-063F-42B5-8137-9DF3F51BA10A}">
      <p15:sldGuideLst xmlns:p15="http://schemas.microsoft.com/office/powerpoint/2012/main">
        <p15:guide id="1" orient="horz" pos="119">
          <p15:clr>
            <a:srgbClr val="A4A3A4"/>
          </p15:clr>
        </p15:guide>
        <p15:guide id="2" orient="horz" pos="1026">
          <p15:clr>
            <a:srgbClr val="A4A3A4"/>
          </p15:clr>
        </p15:guide>
        <p15:guide id="3" orient="horz" pos="4020">
          <p15:clr>
            <a:srgbClr val="A4A3A4"/>
          </p15:clr>
        </p15:guide>
        <p15:guide id="4" orient="horz" pos="4201">
          <p15:clr>
            <a:srgbClr val="A4A3A4"/>
          </p15:clr>
        </p15:guide>
        <p15:guide id="5" orient="horz" pos="2568">
          <p15:clr>
            <a:srgbClr val="A4A3A4"/>
          </p15:clr>
        </p15:guide>
        <p15:guide id="6" orient="horz" pos="1525">
          <p15:clr>
            <a:srgbClr val="A4A3A4"/>
          </p15:clr>
        </p15:guide>
        <p15:guide id="7" pos="158">
          <p15:clr>
            <a:srgbClr val="A4A3A4"/>
          </p15:clr>
        </p15:guide>
        <p15:guide id="8" pos="5647">
          <p15:clr>
            <a:srgbClr val="A4A3A4"/>
          </p15:clr>
        </p15:guide>
        <p15:guide id="9" pos="3379">
          <p15:clr>
            <a:srgbClr val="A4A3A4"/>
          </p15:clr>
        </p15:guide>
        <p15:guide id="10" pos="340">
          <p15:clr>
            <a:srgbClr val="A4A3A4"/>
          </p15:clr>
        </p15:guide>
        <p15:guide id="11" pos="3878">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CCCCCC"/>
    <a:srgbClr val="88C9EC"/>
    <a:srgbClr val="0088CC"/>
    <a:srgbClr val="1E019B"/>
    <a:srgbClr val="666666"/>
    <a:srgbClr val="FFFF96"/>
    <a:srgbClr val="B3B3B3"/>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50" autoAdjust="0"/>
    <p:restoredTop sz="42704" autoAdjust="0"/>
  </p:normalViewPr>
  <p:slideViewPr>
    <p:cSldViewPr>
      <p:cViewPr varScale="1">
        <p:scale>
          <a:sx n="36" d="100"/>
          <a:sy n="36" d="100"/>
        </p:scale>
        <p:origin x="2938" y="43"/>
      </p:cViewPr>
      <p:guideLst>
        <p:guide orient="horz" pos="119"/>
        <p:guide orient="horz" pos="1026"/>
        <p:guide orient="horz" pos="4020"/>
        <p:guide orient="horz" pos="4201"/>
        <p:guide orient="horz" pos="2568"/>
        <p:guide orient="horz" pos="1525"/>
        <p:guide pos="158"/>
        <p:guide pos="5647"/>
        <p:guide pos="3379"/>
        <p:guide pos="340"/>
        <p:guide pos="387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9984"/>
    </p:cViewPr>
  </p:sorterViewPr>
  <p:notesViewPr>
    <p:cSldViewPr>
      <p:cViewPr varScale="1">
        <p:scale>
          <a:sx n="81" d="100"/>
          <a:sy n="81" d="100"/>
        </p:scale>
        <p:origin x="-4032" y="-10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presProps" Target="pres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5262" tIns="47631" rIns="95262" bIns="47631" numCol="1" anchor="t" anchorCtr="0" compatLnSpc="1">
            <a:prstTxWarp prst="textNoShape">
              <a:avLst/>
            </a:prstTxWarp>
          </a:bodyPr>
          <a:lstStyle>
            <a:lvl1pPr algn="l" defTabSz="952500" eaLnBrk="1" hangingPunct="1">
              <a:buSzTx/>
              <a:buFontTx/>
              <a:buNone/>
              <a:defRPr sz="1300">
                <a:solidFill>
                  <a:schemeClr val="tx1"/>
                </a:solidFill>
                <a:latin typeface="Arial" charset="0"/>
                <a:ea typeface="宋体" pitchFamily="2" charset="-122"/>
              </a:defRPr>
            </a:lvl1pPr>
          </a:lstStyle>
          <a:p>
            <a:pPr>
              <a:defRPr/>
            </a:pPr>
            <a:endParaRPr lang="en-US" altLang="zh-CN"/>
          </a:p>
        </p:txBody>
      </p:sp>
      <p:sp>
        <p:nvSpPr>
          <p:cNvPr id="256003" name="Rectangle 3"/>
          <p:cNvSpPr>
            <a:spLocks noGrp="1" noChangeArrowheads="1"/>
          </p:cNvSpPr>
          <p:nvPr>
            <p:ph type="dt" sz="quarter" idx="1"/>
          </p:nvPr>
        </p:nvSpPr>
        <p:spPr bwMode="auto">
          <a:xfrm>
            <a:off x="3849688" y="0"/>
            <a:ext cx="2946400" cy="493713"/>
          </a:xfrm>
          <a:prstGeom prst="rect">
            <a:avLst/>
          </a:prstGeom>
          <a:noFill/>
          <a:ln w="9525">
            <a:noFill/>
            <a:miter lim="800000"/>
            <a:headEnd/>
            <a:tailEnd/>
          </a:ln>
          <a:effectLst/>
        </p:spPr>
        <p:txBody>
          <a:bodyPr vert="horz" wrap="square" lIns="95262" tIns="47631" rIns="95262" bIns="47631" numCol="1" anchor="t" anchorCtr="0" compatLnSpc="1">
            <a:prstTxWarp prst="textNoShape">
              <a:avLst/>
            </a:prstTxWarp>
          </a:bodyPr>
          <a:lstStyle>
            <a:lvl1pPr algn="r" defTabSz="952500" eaLnBrk="1" hangingPunct="1">
              <a:buSzTx/>
              <a:buFontTx/>
              <a:buNone/>
              <a:defRPr sz="1300">
                <a:solidFill>
                  <a:schemeClr val="tx1"/>
                </a:solidFill>
                <a:latin typeface="Arial" charset="0"/>
                <a:ea typeface="宋体" pitchFamily="2" charset="-122"/>
              </a:defRPr>
            </a:lvl1pPr>
          </a:lstStyle>
          <a:p>
            <a:pPr>
              <a:defRPr/>
            </a:pPr>
            <a:endParaRPr lang="en-US" altLang="zh-CN"/>
          </a:p>
        </p:txBody>
      </p:sp>
      <p:sp>
        <p:nvSpPr>
          <p:cNvPr id="256004" name="Rectangle 4"/>
          <p:cNvSpPr>
            <a:spLocks noGrp="1" noChangeArrowheads="1"/>
          </p:cNvSpPr>
          <p:nvPr>
            <p:ph type="ftr" sz="quarter" idx="2"/>
          </p:nvPr>
        </p:nvSpPr>
        <p:spPr bwMode="auto">
          <a:xfrm>
            <a:off x="0" y="9378950"/>
            <a:ext cx="2946400" cy="493713"/>
          </a:xfrm>
          <a:prstGeom prst="rect">
            <a:avLst/>
          </a:prstGeom>
          <a:noFill/>
          <a:ln w="9525">
            <a:noFill/>
            <a:miter lim="800000"/>
            <a:headEnd/>
            <a:tailEnd/>
          </a:ln>
          <a:effectLst/>
        </p:spPr>
        <p:txBody>
          <a:bodyPr vert="horz" wrap="square" lIns="95262" tIns="47631" rIns="95262" bIns="47631" numCol="1" anchor="b" anchorCtr="0" compatLnSpc="1">
            <a:prstTxWarp prst="textNoShape">
              <a:avLst/>
            </a:prstTxWarp>
          </a:bodyPr>
          <a:lstStyle>
            <a:lvl1pPr algn="l" defTabSz="952500" eaLnBrk="1" hangingPunct="1">
              <a:buSzTx/>
              <a:buFontTx/>
              <a:buNone/>
              <a:defRPr sz="1300">
                <a:solidFill>
                  <a:schemeClr val="tx1"/>
                </a:solidFill>
                <a:latin typeface="Arial" charset="0"/>
                <a:ea typeface="宋体" pitchFamily="2" charset="-122"/>
              </a:defRPr>
            </a:lvl1pPr>
          </a:lstStyle>
          <a:p>
            <a:pPr>
              <a:defRPr/>
            </a:pPr>
            <a:endParaRPr lang="en-US" altLang="zh-CN"/>
          </a:p>
        </p:txBody>
      </p:sp>
      <p:sp>
        <p:nvSpPr>
          <p:cNvPr id="256005" name="Rectangle 5"/>
          <p:cNvSpPr>
            <a:spLocks noGrp="1" noChangeArrowheads="1"/>
          </p:cNvSpPr>
          <p:nvPr>
            <p:ph type="sldNum" sz="quarter" idx="3"/>
          </p:nvPr>
        </p:nvSpPr>
        <p:spPr bwMode="auto">
          <a:xfrm>
            <a:off x="3849688" y="9378950"/>
            <a:ext cx="2946400" cy="493713"/>
          </a:xfrm>
          <a:prstGeom prst="rect">
            <a:avLst/>
          </a:prstGeom>
          <a:noFill/>
          <a:ln w="9525">
            <a:noFill/>
            <a:miter lim="800000"/>
            <a:headEnd/>
            <a:tailEnd/>
          </a:ln>
          <a:effectLst/>
        </p:spPr>
        <p:txBody>
          <a:bodyPr vert="horz" wrap="square" lIns="95262" tIns="47631" rIns="95262" bIns="47631" numCol="1" anchor="b" anchorCtr="0" compatLnSpc="1">
            <a:prstTxWarp prst="textNoShape">
              <a:avLst/>
            </a:prstTxWarp>
          </a:bodyPr>
          <a:lstStyle>
            <a:lvl1pPr algn="r" defTabSz="952500" eaLnBrk="1" hangingPunct="1">
              <a:buSzTx/>
              <a:buFontTx/>
              <a:buNone/>
              <a:defRPr sz="1300">
                <a:solidFill>
                  <a:schemeClr val="tx1"/>
                </a:solidFill>
                <a:latin typeface="Arial" charset="0"/>
                <a:ea typeface="宋体" pitchFamily="2" charset="-122"/>
              </a:defRPr>
            </a:lvl1pPr>
          </a:lstStyle>
          <a:p>
            <a:pPr>
              <a:defRPr/>
            </a:pPr>
            <a:fld id="{85B419AA-B4B1-488D-BBA5-B97407541D51}"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5262" tIns="47631" rIns="95262" bIns="47631" numCol="1" anchor="t" anchorCtr="0" compatLnSpc="1">
            <a:prstTxWarp prst="textNoShape">
              <a:avLst/>
            </a:prstTxWarp>
          </a:bodyPr>
          <a:lstStyle>
            <a:lvl1pPr algn="l" defTabSz="952500" eaLnBrk="1" hangingPunct="1">
              <a:buSzTx/>
              <a:buFontTx/>
              <a:buNone/>
              <a:defRPr sz="1300">
                <a:solidFill>
                  <a:schemeClr val="tx1"/>
                </a:solidFill>
                <a:latin typeface="Arial" charset="0"/>
                <a:ea typeface="宋体" pitchFamily="2" charset="-122"/>
              </a:defRPr>
            </a:lvl1pPr>
          </a:lstStyle>
          <a:p>
            <a:pPr>
              <a:defRPr/>
            </a:pPr>
            <a:endParaRPr lang="en-US" altLang="zh-CN"/>
          </a:p>
        </p:txBody>
      </p:sp>
      <p:sp>
        <p:nvSpPr>
          <p:cNvPr id="243715" name="Rectangle 3"/>
          <p:cNvSpPr>
            <a:spLocks noGrp="1" noChangeArrowheads="1"/>
          </p:cNvSpPr>
          <p:nvPr>
            <p:ph type="dt" idx="1"/>
          </p:nvPr>
        </p:nvSpPr>
        <p:spPr bwMode="auto">
          <a:xfrm>
            <a:off x="3849688" y="0"/>
            <a:ext cx="2946400" cy="493713"/>
          </a:xfrm>
          <a:prstGeom prst="rect">
            <a:avLst/>
          </a:prstGeom>
          <a:noFill/>
          <a:ln w="9525">
            <a:noFill/>
            <a:miter lim="800000"/>
            <a:headEnd/>
            <a:tailEnd/>
          </a:ln>
          <a:effectLst/>
        </p:spPr>
        <p:txBody>
          <a:bodyPr vert="horz" wrap="square" lIns="95262" tIns="47631" rIns="95262" bIns="47631" numCol="1" anchor="t" anchorCtr="0" compatLnSpc="1">
            <a:prstTxWarp prst="textNoShape">
              <a:avLst/>
            </a:prstTxWarp>
          </a:bodyPr>
          <a:lstStyle>
            <a:lvl1pPr algn="r" defTabSz="952500" eaLnBrk="1" hangingPunct="1">
              <a:buSzTx/>
              <a:buFontTx/>
              <a:buNone/>
              <a:defRPr sz="1300">
                <a:solidFill>
                  <a:schemeClr val="tx1"/>
                </a:solidFill>
                <a:latin typeface="Arial" charset="0"/>
                <a:ea typeface="宋体" pitchFamily="2" charset="-122"/>
              </a:defRPr>
            </a:lvl1pPr>
          </a:lstStyle>
          <a:p>
            <a:pPr>
              <a:defRPr/>
            </a:pPr>
            <a:endParaRPr lang="en-US" altLang="zh-CN"/>
          </a:p>
        </p:txBody>
      </p:sp>
      <p:sp>
        <p:nvSpPr>
          <p:cNvPr id="69636" name="Rectangle 4"/>
          <p:cNvSpPr>
            <a:spLocks noGrp="1" noRot="1" noChangeAspect="1" noChangeArrowheads="1" noTextEdit="1"/>
          </p:cNvSpPr>
          <p:nvPr>
            <p:ph type="sldImg" idx="2"/>
          </p:nvPr>
        </p:nvSpPr>
        <p:spPr bwMode="auto">
          <a:xfrm>
            <a:off x="930275" y="741363"/>
            <a:ext cx="4937125" cy="3702050"/>
          </a:xfrm>
          <a:prstGeom prst="rect">
            <a:avLst/>
          </a:prstGeom>
          <a:noFill/>
          <a:ln w="9525">
            <a:solidFill>
              <a:srgbClr val="000000"/>
            </a:solidFill>
            <a:miter lim="800000"/>
            <a:headEnd/>
            <a:tailEnd/>
          </a:ln>
        </p:spPr>
      </p:sp>
      <p:sp>
        <p:nvSpPr>
          <p:cNvPr id="243717" name="Rectangle 5"/>
          <p:cNvSpPr>
            <a:spLocks noGrp="1" noChangeArrowheads="1"/>
          </p:cNvSpPr>
          <p:nvPr>
            <p:ph type="body" sz="quarter" idx="3"/>
          </p:nvPr>
        </p:nvSpPr>
        <p:spPr bwMode="auto">
          <a:xfrm>
            <a:off x="679450" y="4689475"/>
            <a:ext cx="5438775" cy="4443413"/>
          </a:xfrm>
          <a:prstGeom prst="rect">
            <a:avLst/>
          </a:prstGeom>
          <a:noFill/>
          <a:ln w="9525">
            <a:noFill/>
            <a:miter lim="800000"/>
            <a:headEnd/>
            <a:tailEnd/>
          </a:ln>
          <a:effectLst/>
        </p:spPr>
        <p:txBody>
          <a:bodyPr vert="horz" wrap="square" lIns="95262" tIns="47631" rIns="95262" bIns="47631"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43718" name="Rectangle 6"/>
          <p:cNvSpPr>
            <a:spLocks noGrp="1" noChangeArrowheads="1"/>
          </p:cNvSpPr>
          <p:nvPr>
            <p:ph type="ftr" sz="quarter" idx="4"/>
          </p:nvPr>
        </p:nvSpPr>
        <p:spPr bwMode="auto">
          <a:xfrm>
            <a:off x="0" y="9378950"/>
            <a:ext cx="2946400" cy="493713"/>
          </a:xfrm>
          <a:prstGeom prst="rect">
            <a:avLst/>
          </a:prstGeom>
          <a:noFill/>
          <a:ln w="9525">
            <a:noFill/>
            <a:miter lim="800000"/>
            <a:headEnd/>
            <a:tailEnd/>
          </a:ln>
          <a:effectLst/>
        </p:spPr>
        <p:txBody>
          <a:bodyPr vert="horz" wrap="square" lIns="95262" tIns="47631" rIns="95262" bIns="47631" numCol="1" anchor="b" anchorCtr="0" compatLnSpc="1">
            <a:prstTxWarp prst="textNoShape">
              <a:avLst/>
            </a:prstTxWarp>
          </a:bodyPr>
          <a:lstStyle>
            <a:lvl1pPr algn="l" defTabSz="952500" eaLnBrk="1" hangingPunct="1">
              <a:buSzTx/>
              <a:buFontTx/>
              <a:buNone/>
              <a:defRPr sz="1300">
                <a:solidFill>
                  <a:schemeClr val="tx1"/>
                </a:solidFill>
                <a:latin typeface="Arial" charset="0"/>
                <a:ea typeface="宋体" pitchFamily="2" charset="-122"/>
              </a:defRPr>
            </a:lvl1pPr>
          </a:lstStyle>
          <a:p>
            <a:pPr>
              <a:defRPr/>
            </a:pPr>
            <a:endParaRPr lang="en-US" altLang="zh-CN"/>
          </a:p>
        </p:txBody>
      </p:sp>
      <p:sp>
        <p:nvSpPr>
          <p:cNvPr id="243719" name="Rectangle 7"/>
          <p:cNvSpPr>
            <a:spLocks noGrp="1" noChangeArrowheads="1"/>
          </p:cNvSpPr>
          <p:nvPr>
            <p:ph type="sldNum" sz="quarter" idx="5"/>
          </p:nvPr>
        </p:nvSpPr>
        <p:spPr bwMode="auto">
          <a:xfrm>
            <a:off x="3849688" y="9378950"/>
            <a:ext cx="2946400" cy="493713"/>
          </a:xfrm>
          <a:prstGeom prst="rect">
            <a:avLst/>
          </a:prstGeom>
          <a:noFill/>
          <a:ln w="9525">
            <a:noFill/>
            <a:miter lim="800000"/>
            <a:headEnd/>
            <a:tailEnd/>
          </a:ln>
          <a:effectLst/>
        </p:spPr>
        <p:txBody>
          <a:bodyPr vert="horz" wrap="square" lIns="95262" tIns="47631" rIns="95262" bIns="47631" numCol="1" anchor="b" anchorCtr="0" compatLnSpc="1">
            <a:prstTxWarp prst="textNoShape">
              <a:avLst/>
            </a:prstTxWarp>
          </a:bodyPr>
          <a:lstStyle>
            <a:lvl1pPr algn="r" defTabSz="952500" eaLnBrk="1" hangingPunct="1">
              <a:buSzTx/>
              <a:buFontTx/>
              <a:buNone/>
              <a:defRPr sz="1300">
                <a:solidFill>
                  <a:schemeClr val="tx1"/>
                </a:solidFill>
                <a:latin typeface="Arial" charset="0"/>
                <a:ea typeface="宋体" pitchFamily="2" charset="-122"/>
              </a:defRPr>
            </a:lvl1pPr>
          </a:lstStyle>
          <a:p>
            <a:pPr>
              <a:defRPr/>
            </a:pPr>
            <a:fld id="{E842D3D8-0873-4587-9B40-EC4534164D9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A569546A-DE06-4B5B-A8A1-7167F8D2BCFC}" type="slidenum">
              <a:rPr lang="en-US" altLang="zh-CN" smtClean="0"/>
              <a:pPr/>
              <a:t>1</a:t>
            </a:fld>
            <a:endParaRPr lang="en-US" altLang="zh-CN" dirty="0"/>
          </a:p>
        </p:txBody>
      </p:sp>
      <p:sp>
        <p:nvSpPr>
          <p:cNvPr id="70659" name="Rectangle 2"/>
          <p:cNvSpPr>
            <a:spLocks noGrp="1" noRot="1" noChangeAspect="1" noChangeArrowheads="1" noTextEdit="1"/>
          </p:cNvSpPr>
          <p:nvPr>
            <p:ph type="sldImg"/>
          </p:nvPr>
        </p:nvSpPr>
        <p:spPr>
          <a:xfrm>
            <a:off x="931863" y="741363"/>
            <a:ext cx="4935537" cy="3702050"/>
          </a:xfrm>
          <a:ln/>
        </p:spPr>
      </p:sp>
      <p:sp>
        <p:nvSpPr>
          <p:cNvPr id="70660" name="Rectangle 3"/>
          <p:cNvSpPr>
            <a:spLocks noGrp="1" noChangeArrowheads="1"/>
          </p:cNvSpPr>
          <p:nvPr>
            <p:ph type="body" idx="1"/>
          </p:nvPr>
        </p:nvSpPr>
        <p:spPr>
          <a:noFill/>
          <a:ln/>
        </p:spPr>
        <p:txBody>
          <a:bodyPr/>
          <a:lstStyle/>
          <a:p>
            <a:pPr eaLnBrk="1" hangingPunct="1"/>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10</a:t>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11</a:t>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12</a:t>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13</a:t>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14</a:t>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15</a:t>
            </a:fld>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16</a:t>
            </a:fld>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17</a:t>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18</a:t>
            </a:fld>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19</a:t>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a:t>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20</a:t>
            </a:fld>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21</a:t>
            </a:fld>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22</a:t>
            </a:fld>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23</a:t>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24</a:t>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25</a:t>
            </a:fld>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26</a:t>
            </a:fld>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27</a:t>
            </a:fld>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28</a:t>
            </a:fld>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29</a:t>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a:t>
            </a:fld>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30</a:t>
            </a:fld>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31</a:t>
            </a:fld>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32</a:t>
            </a:fld>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33</a:t>
            </a:fld>
            <a:endParaRPr lang="en-US"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34</a:t>
            </a:fld>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35</a:t>
            </a:fld>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36</a:t>
            </a:fld>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37</a:t>
            </a:fld>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38</a:t>
            </a:fld>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39</a:t>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a:t>
            </a:fld>
            <a:endParaRPr lang="en-US"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40</a:t>
            </a:fld>
            <a:endParaRPr lang="en-US"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41</a:t>
            </a:fld>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42</a:t>
            </a:fld>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43</a:t>
            </a:fld>
            <a:endParaRPr lang="en-US"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44</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45</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46</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47</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48</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49</a:t>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a:t>
            </a:fld>
            <a:endParaRPr lang="en-US" altLang="zh-CN" dirty="0"/>
          </a:p>
        </p:txBody>
      </p:sp>
    </p:spTree>
    <p:extLst>
      <p:ext uri="{BB962C8B-B14F-4D97-AF65-F5344CB8AC3E}">
        <p14:creationId xmlns:p14="http://schemas.microsoft.com/office/powerpoint/2010/main" val="18642148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50</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51</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52</a:t>
            </a:fld>
            <a:endParaRPr lang="en-US" altLang="zh-CN" dirty="0"/>
          </a:p>
        </p:txBody>
      </p:sp>
    </p:spTree>
    <p:extLst>
      <p:ext uri="{BB962C8B-B14F-4D97-AF65-F5344CB8AC3E}">
        <p14:creationId xmlns:p14="http://schemas.microsoft.com/office/powerpoint/2010/main" val="3997130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53</a:t>
            </a:fld>
            <a:endParaRPr lang="en-US" altLang="zh-CN" dirty="0"/>
          </a:p>
        </p:txBody>
      </p:sp>
    </p:spTree>
    <p:extLst>
      <p:ext uri="{BB962C8B-B14F-4D97-AF65-F5344CB8AC3E}">
        <p14:creationId xmlns:p14="http://schemas.microsoft.com/office/powerpoint/2010/main" val="1882277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54</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55</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56</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57</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58</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59</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a:t>
            </a:fld>
            <a:endParaRPr lang="en-US"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60</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61</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62</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63</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64</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65</a:t>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66</a:t>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67</a:t>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68</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69</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a:t>
            </a:fld>
            <a:endParaRPr lang="en-US" altLang="zh-CN"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70</a:t>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71</a:t>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72</a:t>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73</a:t>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74</a:t>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75</a:t>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76</a:t>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77</a:t>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78</a:t>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79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a:t>
            </a:fld>
            <a:endParaRPr lang="en-US" altLang="zh-CN"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80</a:t>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81</a:t>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82</a:t>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83</a:t>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84</a:t>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85</a:t>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86</a:t>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87</a:t>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88</a:t>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89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9</a:t>
            </a:fld>
            <a:endParaRPr lang="en-US" altLang="zh-CN"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90</a:t>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91</a:t>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92</a:t>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93</a:t>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97</a:t>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99</a:t>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100</a:t>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101</a:t>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102</a:t>
            </a:fld>
            <a:endParaRPr lang="en-US"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42D3D8-0873-4587-9B40-EC4534164D9F}" type="slidenum">
              <a:rPr lang="en-US" altLang="zh-CN" smtClean="0"/>
              <a:pPr>
                <a:defRPr/>
              </a:pPr>
              <a:t>103</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Rectangle 15"/>
          <p:cNvSpPr>
            <a:spLocks noChangeArrowheads="1"/>
          </p:cNvSpPr>
          <p:nvPr/>
        </p:nvSpPr>
        <p:spPr bwMode="auto">
          <a:xfrm>
            <a:off x="0" y="5734050"/>
            <a:ext cx="8893175" cy="792163"/>
          </a:xfrm>
          <a:prstGeom prst="rect">
            <a:avLst/>
          </a:prstGeom>
          <a:solidFill>
            <a:srgbClr val="00509B"/>
          </a:solidFill>
          <a:ln w="9525">
            <a:noFill/>
            <a:miter lim="800000"/>
            <a:headEnd/>
            <a:tailEnd/>
          </a:ln>
          <a:effectLst/>
        </p:spPr>
        <p:txBody>
          <a:bodyPr wrap="none" anchor="ctr"/>
          <a:lstStyle/>
          <a:p>
            <a:pPr>
              <a:defRPr/>
            </a:pPr>
            <a:endParaRPr lang="zh-CN" altLang="en-US">
              <a:ea typeface="黑体" pitchFamily="2" charset="-122"/>
            </a:endParaRPr>
          </a:p>
        </p:txBody>
      </p:sp>
      <p:sp>
        <p:nvSpPr>
          <p:cNvPr id="5" name="Rectangle 16"/>
          <p:cNvSpPr>
            <a:spLocks noChangeArrowheads="1"/>
          </p:cNvSpPr>
          <p:nvPr/>
        </p:nvSpPr>
        <p:spPr bwMode="auto">
          <a:xfrm>
            <a:off x="214282" y="5857892"/>
            <a:ext cx="3647152" cy="553998"/>
          </a:xfrm>
          <a:prstGeom prst="rect">
            <a:avLst/>
          </a:prstGeom>
          <a:noFill/>
          <a:ln w="9525">
            <a:noFill/>
            <a:miter lim="800000"/>
            <a:headEnd/>
            <a:tailEnd/>
          </a:ln>
          <a:effectLst/>
        </p:spPr>
        <p:txBody>
          <a:bodyPr wrap="none">
            <a:spAutoFit/>
          </a:bodyPr>
          <a:lstStyle/>
          <a:p>
            <a:pPr algn="l" eaLnBrk="1" hangingPunct="1">
              <a:buSzTx/>
              <a:buFontTx/>
              <a:buNone/>
              <a:defRPr/>
            </a:pPr>
            <a:r>
              <a:rPr lang="zh-CN" altLang="en-US" sz="3000" dirty="0">
                <a:solidFill>
                  <a:schemeClr val="bg1"/>
                </a:solidFill>
                <a:latin typeface="黑体" pitchFamily="49" charset="-122"/>
                <a:ea typeface="黑体" pitchFamily="49" charset="-122"/>
              </a:rPr>
              <a:t>东北大学秦皇岛分校</a:t>
            </a:r>
            <a:endParaRPr lang="en-US" altLang="zh-CN" sz="3000" dirty="0">
              <a:solidFill>
                <a:schemeClr val="bg1"/>
              </a:solidFill>
              <a:latin typeface="黑体" pitchFamily="49" charset="-122"/>
              <a:ea typeface="黑体" pitchFamily="49" charset="-122"/>
            </a:endParaRPr>
          </a:p>
        </p:txBody>
      </p:sp>
      <p:sp>
        <p:nvSpPr>
          <p:cNvPr id="18434" name="Rectangle 2"/>
          <p:cNvSpPr>
            <a:spLocks noGrp="1" noChangeArrowheads="1"/>
          </p:cNvSpPr>
          <p:nvPr>
            <p:ph type="ctrTitle"/>
          </p:nvPr>
        </p:nvSpPr>
        <p:spPr>
          <a:xfrm>
            <a:off x="539750" y="692150"/>
            <a:ext cx="6550025" cy="1944688"/>
          </a:xfrm>
        </p:spPr>
        <p:txBody>
          <a:bodyPr/>
          <a:lstStyle>
            <a:lvl1pPr>
              <a:defRPr sz="4000"/>
            </a:lvl1pPr>
          </a:lstStyle>
          <a:p>
            <a:r>
              <a:rPr lang="en-US" altLang="zh-CN"/>
              <a:t>Click to edit Master title style</a:t>
            </a:r>
          </a:p>
        </p:txBody>
      </p:sp>
      <p:sp>
        <p:nvSpPr>
          <p:cNvPr id="10" name="Rectangle 6"/>
          <p:cNvSpPr>
            <a:spLocks noGrp="1" noChangeArrowheads="1"/>
          </p:cNvSpPr>
          <p:nvPr>
            <p:ph type="sldNum" sz="quarter" idx="12"/>
          </p:nvPr>
        </p:nvSpPr>
        <p:spPr>
          <a:xfrm>
            <a:off x="6572264" y="5857892"/>
            <a:ext cx="2133600" cy="476250"/>
          </a:xfrm>
        </p:spPr>
        <p:txBody>
          <a:bodyPr/>
          <a:lstStyle>
            <a:lvl1pPr>
              <a:defRPr sz="2800">
                <a:solidFill>
                  <a:schemeClr val="bg1"/>
                </a:solidFill>
                <a:latin typeface="+mn-ea"/>
                <a:ea typeface="+mn-ea"/>
              </a:defRPr>
            </a:lvl1pPr>
          </a:lstStyle>
          <a:p>
            <a:pPr>
              <a:defRPr/>
            </a:pPr>
            <a:r>
              <a:rPr lang="en-US" altLang="zh-CN" dirty="0"/>
              <a:t>2021</a:t>
            </a:r>
            <a:r>
              <a:rPr lang="zh-CN" altLang="en-US" dirty="0"/>
              <a:t>年</a:t>
            </a:r>
            <a:r>
              <a:rPr lang="en-US" altLang="zh-CN" dirty="0"/>
              <a:t>4</a:t>
            </a:r>
            <a:r>
              <a:rPr lang="zh-CN" altLang="en-US" dirty="0"/>
              <a:t>月</a:t>
            </a:r>
            <a:endParaRPr lang="en-US" altLang="zh-CN" dirty="0"/>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2A32D22-C567-4FF3-A095-DBC7D263989C}" type="slidenum">
              <a:rPr lang="en-US" altLang="zh-CN"/>
              <a:pPr>
                <a:defRPr/>
              </a:pPr>
              <a:t>‹#›</a:t>
            </a:fld>
            <a:endParaRPr lang="en-US" altLang="zh-CN"/>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541963" y="274638"/>
            <a:ext cx="1693862" cy="50990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4932363" cy="50990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2F98317-6EAE-4CA2-8216-78C8AE9BF336}" type="slidenum">
              <a:rPr lang="en-US" altLang="zh-CN"/>
              <a:pPr>
                <a:defRPr/>
              </a:pPr>
              <a:t>‹#›</a:t>
            </a:fld>
            <a:endParaRPr lang="en-US" altLang="zh-CN"/>
          </a:p>
        </p:txBody>
      </p:sp>
    </p:spTree>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778625"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3313113" cy="37734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922713" y="1600200"/>
            <a:ext cx="3313112" cy="37734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DCC0504-07A7-48FC-9A13-53C710C7AFF8}" type="slidenum">
              <a:rPr lang="en-US" altLang="zh-CN"/>
              <a:pPr>
                <a:defRPr/>
              </a:pPr>
              <a:t>‹#›</a:t>
            </a:fld>
            <a:endParaRPr lang="en-US" altLang="zh-CN"/>
          </a:p>
        </p:txBody>
      </p:sp>
    </p:spTree>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778625" cy="1143000"/>
          </a:xfr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6778625" cy="3773488"/>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9EF09AE-2076-4F86-A474-A6B87E2873AD}" type="slidenum">
              <a:rPr lang="en-US" altLang="zh-CN"/>
              <a:pPr>
                <a:defRPr/>
              </a:pPr>
              <a:t>‹#›</a:t>
            </a:fld>
            <a:endParaRPr lang="en-US" altLang="zh-CN"/>
          </a:p>
        </p:txBody>
      </p:sp>
    </p:spTree>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30F4917-4D25-4F74-A768-2FAEAC1695FE}" type="slidenum">
              <a:rPr lang="en-US" altLang="zh-CN"/>
              <a:pPr>
                <a:defRPr/>
              </a:pPr>
              <a:t>‹#›</a:t>
            </a:fld>
            <a:endParaRPr lang="en-US" altLang="zh-CN"/>
          </a:p>
        </p:txBody>
      </p:sp>
    </p:spTree>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E815C98-E6BA-4882-A80D-E21B5BB8C7B3}" type="slidenum">
              <a:rPr lang="en-US" altLang="zh-CN"/>
              <a:pPr>
                <a:defRPr/>
              </a:pPr>
              <a:t>‹#›</a:t>
            </a:fld>
            <a:endParaRPr lang="en-US" altLang="zh-CN"/>
          </a:p>
        </p:txBody>
      </p:sp>
    </p:spTree>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853B8CE-A892-4AB5-B00D-163B1F22F6BD}" type="slidenum">
              <a:rPr lang="en-US" altLang="zh-CN"/>
              <a:pPr>
                <a:defRPr/>
              </a:pPr>
              <a:t>‹#›</a:t>
            </a:fld>
            <a:endParaRPr lang="en-US" altLang="zh-CN"/>
          </a:p>
        </p:txBody>
      </p:sp>
    </p:spTree>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385763" y="2276475"/>
            <a:ext cx="3348037" cy="2376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886200" y="2276475"/>
            <a:ext cx="3349625" cy="2376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EA1C65C-72F9-4324-9DF0-9EF80FB02F97}" type="slidenum">
              <a:rPr lang="en-US" altLang="zh-CN"/>
              <a:pPr>
                <a:defRPr/>
              </a:pPr>
              <a:t>‹#›</a:t>
            </a:fld>
            <a:endParaRPr lang="en-US" altLang="zh-CN"/>
          </a:p>
        </p:txBody>
      </p:sp>
    </p:spTree>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51C23E78-EE1E-4CC1-BF48-49EE5B2D3341}" type="slidenum">
              <a:rPr lang="en-US" altLang="zh-CN"/>
              <a:pPr>
                <a:defRPr/>
              </a:pPr>
              <a:t>‹#›</a:t>
            </a:fld>
            <a:endParaRPr lang="en-US" altLang="zh-CN"/>
          </a:p>
        </p:txBody>
      </p:sp>
    </p:spTree>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7C2D4DDE-5FF8-4335-B183-C1562BB83855}" type="slidenum">
              <a:rPr lang="en-US" altLang="zh-CN"/>
              <a:pPr>
                <a:defRPr/>
              </a:pPr>
              <a:t>‹#›</a:t>
            </a:fld>
            <a:endParaRPr lang="en-US" altLang="zh-CN"/>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p:txBody>
          <a:bodyPr/>
          <a:lstStyle>
            <a:lvl1pPr>
              <a:defRPr/>
            </a:lvl1pPr>
          </a:lstStyle>
          <a:p>
            <a:pPr>
              <a:defRPr/>
            </a:pPr>
            <a:fld id="{95717FEE-7475-403A-9526-CE31D8FF4F45}" type="slidenum">
              <a:rPr lang="en-US" altLang="zh-CN"/>
              <a:pPr>
                <a:defRPr/>
              </a:pPr>
              <a:t>‹#›</a:t>
            </a:fld>
            <a:endParaRPr lang="en-US" altLang="zh-CN"/>
          </a:p>
        </p:txBody>
      </p:sp>
    </p:spTree>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3ADE717-0EBA-464E-9E37-C670B845340C}" type="slidenum">
              <a:rPr lang="en-US" altLang="zh-CN"/>
              <a:pPr>
                <a:defRPr/>
              </a:pPr>
              <a:t>‹#›</a:t>
            </a:fld>
            <a:endParaRPr lang="en-US" altLang="zh-CN"/>
          </a:p>
        </p:txBody>
      </p:sp>
    </p:spTree>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C4B4F85-831D-4696-82F7-809B248686FE}" type="slidenum">
              <a:rPr lang="en-US" altLang="zh-CN"/>
              <a:pPr>
                <a:defRPr/>
              </a:pPr>
              <a:t>‹#›</a:t>
            </a:fld>
            <a:endParaRPr lang="en-US" altLang="zh-CN"/>
          </a:p>
        </p:txBody>
      </p:sp>
    </p:spTree>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CAC3825-9DAC-451C-9A25-423073B81232}" type="slidenum">
              <a:rPr lang="en-US" altLang="zh-CN"/>
              <a:pPr>
                <a:defRPr/>
              </a:pPr>
              <a:t>‹#›</a:t>
            </a:fld>
            <a:endParaRPr lang="en-US" altLang="zh-CN"/>
          </a:p>
        </p:txBody>
      </p:sp>
    </p:spTree>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A4A4D30-DD82-44D0-87DB-B7D354252DD5}" type="slidenum">
              <a:rPr lang="en-US" altLang="zh-CN"/>
              <a:pPr>
                <a:defRPr/>
              </a:pPr>
              <a:t>‹#›</a:t>
            </a:fld>
            <a:endParaRPr lang="en-US" altLang="zh-CN"/>
          </a:p>
        </p:txBody>
      </p:sp>
    </p:spTree>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1938" y="274638"/>
            <a:ext cx="2074862" cy="43783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5763" y="274638"/>
            <a:ext cx="6073775" cy="43783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214E7A5-9A1E-4841-A74D-EE4D83FCAFD7}" type="slidenum">
              <a:rPr lang="en-US" altLang="zh-CN"/>
              <a:pPr>
                <a:defRPr/>
              </a:pPr>
              <a:t>‹#›</a:t>
            </a:fld>
            <a:endParaRPr lang="en-US" altLang="zh-CN"/>
          </a:p>
        </p:txBody>
      </p:sp>
    </p:spTree>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5"/>
          <p:cNvSpPr>
            <a:spLocks noChangeArrowheads="1"/>
          </p:cNvSpPr>
          <p:nvPr/>
        </p:nvSpPr>
        <p:spPr bwMode="auto">
          <a:xfrm>
            <a:off x="0" y="5734050"/>
            <a:ext cx="8893175" cy="792163"/>
          </a:xfrm>
          <a:prstGeom prst="rect">
            <a:avLst/>
          </a:prstGeom>
          <a:solidFill>
            <a:srgbClr val="00509B"/>
          </a:solidFill>
          <a:ln w="9525">
            <a:noFill/>
            <a:miter lim="800000"/>
            <a:headEnd/>
            <a:tailEnd/>
          </a:ln>
          <a:effectLst/>
        </p:spPr>
        <p:txBody>
          <a:bodyPr wrap="none" anchor="ctr"/>
          <a:lstStyle/>
          <a:p>
            <a:pPr>
              <a:defRPr/>
            </a:pPr>
            <a:endParaRPr lang="zh-CN" altLang="en-US">
              <a:ea typeface="黑体" pitchFamily="2" charset="-122"/>
            </a:endParaRPr>
          </a:p>
        </p:txBody>
      </p:sp>
      <p:sp>
        <p:nvSpPr>
          <p:cNvPr id="5" name="Rectangle 16"/>
          <p:cNvSpPr>
            <a:spLocks noChangeArrowheads="1"/>
          </p:cNvSpPr>
          <p:nvPr/>
        </p:nvSpPr>
        <p:spPr bwMode="auto">
          <a:xfrm>
            <a:off x="468313" y="6092825"/>
            <a:ext cx="898525" cy="244475"/>
          </a:xfrm>
          <a:prstGeom prst="rect">
            <a:avLst/>
          </a:prstGeom>
          <a:noFill/>
          <a:ln w="9525">
            <a:noFill/>
            <a:miter lim="800000"/>
            <a:headEnd/>
            <a:tailEnd/>
          </a:ln>
          <a:effectLst/>
        </p:spPr>
        <p:txBody>
          <a:bodyPr wrap="none">
            <a:spAutoFit/>
          </a:bodyPr>
          <a:lstStyle/>
          <a:p>
            <a:pPr algn="l">
              <a:defRPr/>
            </a:pPr>
            <a:r>
              <a:rPr lang="en-US" altLang="zh-CN" sz="1000">
                <a:solidFill>
                  <a:srgbClr val="FFFFFF"/>
                </a:solidFill>
                <a:latin typeface="Frutiger LT 55 Roman" pitchFamily="34" charset="0"/>
                <a:ea typeface="宋体" pitchFamily="2" charset="-122"/>
              </a:rPr>
              <a:t>3 Sept. 2008</a:t>
            </a:r>
          </a:p>
        </p:txBody>
      </p:sp>
      <p:sp>
        <p:nvSpPr>
          <p:cNvPr id="6" name="Text Box 17"/>
          <p:cNvSpPr txBox="1">
            <a:spLocks noChangeArrowheads="1"/>
          </p:cNvSpPr>
          <p:nvPr/>
        </p:nvSpPr>
        <p:spPr bwMode="auto">
          <a:xfrm>
            <a:off x="468313" y="6237288"/>
            <a:ext cx="2878137" cy="244475"/>
          </a:xfrm>
          <a:prstGeom prst="rect">
            <a:avLst/>
          </a:prstGeom>
          <a:noFill/>
          <a:ln w="9525">
            <a:noFill/>
            <a:miter lim="800000"/>
            <a:headEnd/>
            <a:tailEnd/>
          </a:ln>
          <a:effectLst/>
        </p:spPr>
        <p:txBody>
          <a:bodyPr>
            <a:spAutoFit/>
          </a:bodyPr>
          <a:lstStyle/>
          <a:p>
            <a:pPr algn="l" defTabSz="904875">
              <a:defRPr/>
            </a:pPr>
            <a:r>
              <a:rPr lang="en-US" altLang="zh-CN" sz="1000">
                <a:solidFill>
                  <a:srgbClr val="FFFFFF"/>
                </a:solidFill>
                <a:latin typeface="Frutiger LT 55 Roman" pitchFamily="34" charset="0"/>
                <a:ea typeface="宋体" pitchFamily="2" charset="-122"/>
              </a:rPr>
              <a:t>© NEUSOFT SECRET</a:t>
            </a:r>
          </a:p>
        </p:txBody>
      </p:sp>
      <p:pic>
        <p:nvPicPr>
          <p:cNvPr id="7" name="Picture 19" descr="b-2"/>
          <p:cNvPicPr>
            <a:picLocks noChangeAspect="1" noChangeArrowheads="1"/>
          </p:cNvPicPr>
          <p:nvPr/>
        </p:nvPicPr>
        <p:blipFill>
          <a:blip r:embed="rId2" cstate="print"/>
          <a:srcRect t="14706" r="3656" b="11111"/>
          <a:stretch>
            <a:fillRect/>
          </a:stretch>
        </p:blipFill>
        <p:spPr bwMode="auto">
          <a:xfrm>
            <a:off x="7164388" y="5992813"/>
            <a:ext cx="1223962" cy="244475"/>
          </a:xfrm>
          <a:prstGeom prst="rect">
            <a:avLst/>
          </a:prstGeom>
          <a:noFill/>
          <a:ln w="9525">
            <a:noFill/>
            <a:miter lim="800000"/>
            <a:headEnd/>
            <a:tailEnd/>
          </a:ln>
        </p:spPr>
      </p:pic>
      <p:sp>
        <p:nvSpPr>
          <p:cNvPr id="18434" name="Rectangle 2"/>
          <p:cNvSpPr>
            <a:spLocks noGrp="1" noChangeArrowheads="1"/>
          </p:cNvSpPr>
          <p:nvPr>
            <p:ph type="ctrTitle"/>
          </p:nvPr>
        </p:nvSpPr>
        <p:spPr>
          <a:xfrm>
            <a:off x="539750" y="692150"/>
            <a:ext cx="6550025" cy="1944688"/>
          </a:xfrm>
        </p:spPr>
        <p:txBody>
          <a:bodyPr/>
          <a:lstStyle>
            <a:lvl1pPr>
              <a:defRPr sz="4000"/>
            </a:lvl1pPr>
          </a:lstStyle>
          <a:p>
            <a:r>
              <a:rPr lang="en-US" altLang="zh-CN"/>
              <a:t>Click to edit Master title style</a:t>
            </a:r>
          </a:p>
        </p:txBody>
      </p:sp>
      <p:sp>
        <p:nvSpPr>
          <p:cNvPr id="18435" name="Rectangle 3"/>
          <p:cNvSpPr>
            <a:spLocks noGrp="1" noChangeArrowheads="1"/>
          </p:cNvSpPr>
          <p:nvPr>
            <p:ph type="subTitle" idx="1"/>
          </p:nvPr>
        </p:nvSpPr>
        <p:spPr>
          <a:xfrm>
            <a:off x="539750" y="4365625"/>
            <a:ext cx="6551613" cy="1368425"/>
          </a:xfrm>
        </p:spPr>
        <p:txBody>
          <a:bodyPr/>
          <a:lstStyle>
            <a:lvl1pPr marL="0" indent="0">
              <a:buFontTx/>
              <a:buNone/>
              <a:defRPr/>
            </a:lvl1pPr>
          </a:lstStyle>
          <a:p>
            <a:r>
              <a:rPr lang="en-US" altLang="zh-CN"/>
              <a:t>Click to edit Master subtitle style</a:t>
            </a:r>
          </a:p>
        </p:txBody>
      </p:sp>
      <p:sp>
        <p:nvSpPr>
          <p:cNvPr id="8" name="Rectangle 4"/>
          <p:cNvSpPr>
            <a:spLocks noGrp="1" noChangeArrowheads="1"/>
          </p:cNvSpPr>
          <p:nvPr>
            <p:ph type="dt" sz="half" idx="10"/>
          </p:nvPr>
        </p:nvSpPr>
        <p:spPr/>
        <p:txBody>
          <a:bodyPr/>
          <a:lstStyle>
            <a:lvl1pPr>
              <a:defRPr/>
            </a:lvl1pPr>
          </a:lstStyle>
          <a:p>
            <a:pPr>
              <a:defRPr/>
            </a:pPr>
            <a:endParaRPr lang="en-US" altLang="zh-CN"/>
          </a:p>
        </p:txBody>
      </p:sp>
      <p:sp>
        <p:nvSpPr>
          <p:cNvPr id="9" name="Rectangle 5"/>
          <p:cNvSpPr>
            <a:spLocks noGrp="1" noChangeArrowheads="1"/>
          </p:cNvSpPr>
          <p:nvPr>
            <p:ph type="ftr" sz="quarter" idx="11"/>
          </p:nvPr>
        </p:nvSpPr>
        <p:spPr/>
        <p:txBody>
          <a:bodyPr/>
          <a:lstStyle>
            <a:lvl1pPr>
              <a:defRPr/>
            </a:lvl1pPr>
          </a:lstStyle>
          <a:p>
            <a:pPr>
              <a:defRPr/>
            </a:pPr>
            <a:endParaRPr lang="en-US" altLang="zh-CN"/>
          </a:p>
        </p:txBody>
      </p:sp>
      <p:sp>
        <p:nvSpPr>
          <p:cNvPr id="10" name="Rectangle 6"/>
          <p:cNvSpPr>
            <a:spLocks noGrp="1" noChangeArrowheads="1"/>
          </p:cNvSpPr>
          <p:nvPr>
            <p:ph type="sldNum" sz="quarter" idx="12"/>
          </p:nvPr>
        </p:nvSpPr>
        <p:spPr/>
        <p:txBody>
          <a:bodyPr/>
          <a:lstStyle>
            <a:lvl1pPr>
              <a:defRPr/>
            </a:lvl1pPr>
          </a:lstStyle>
          <a:p>
            <a:pPr>
              <a:defRPr/>
            </a:pPr>
            <a:fld id="{FE5C5F2E-F9A4-44EF-AB35-7EA471DEDDF7}" type="slidenum">
              <a:rPr lang="en-US" altLang="zh-CN"/>
              <a:pPr>
                <a:defRPr/>
              </a:pPr>
              <a:t>‹#›</a:t>
            </a:fld>
            <a:endParaRPr lang="en-US" altLang="zh-CN"/>
          </a:p>
        </p:txBody>
      </p:sp>
    </p:spTree>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1C7D857-D813-4324-96D1-59FDD4540284}" type="slidenum">
              <a:rPr lang="en-US" altLang="zh-CN"/>
              <a:pPr>
                <a:defRPr/>
              </a:pPr>
              <a:t>‹#›</a:t>
            </a:fld>
            <a:endParaRPr lang="en-US" altLang="zh-CN"/>
          </a:p>
        </p:txBody>
      </p:sp>
    </p:spTree>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2D25BDE-D6F9-40B4-B4C0-45B6879B3659}" type="slidenum">
              <a:rPr lang="en-US" altLang="zh-CN"/>
              <a:pPr>
                <a:defRPr/>
              </a:pPr>
              <a:t>‹#›</a:t>
            </a:fld>
            <a:endParaRPr lang="en-US" altLang="zh-CN"/>
          </a:p>
        </p:txBody>
      </p:sp>
    </p:spTree>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3313113" cy="3773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922713" y="1600200"/>
            <a:ext cx="3313112" cy="3773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66426B3-B925-4899-B81A-956129D454E8}" type="slidenum">
              <a:rPr lang="en-US" altLang="zh-CN"/>
              <a:pPr>
                <a:defRPr/>
              </a:pPr>
              <a:t>‹#›</a:t>
            </a:fld>
            <a:endParaRPr lang="en-US" altLang="zh-CN"/>
          </a:p>
        </p:txBody>
      </p:sp>
    </p:spTree>
  </p:cSld>
  <p:clrMapOvr>
    <a:masterClrMapping/>
  </p:clrMapOvr>
  <p:transitio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C4C6E00-8886-479C-9CD5-D7B583EB43D9}" type="slidenum">
              <a:rPr lang="en-US" altLang="zh-CN"/>
              <a:pPr>
                <a:defRPr/>
              </a:pPr>
              <a:t>‹#›</a:t>
            </a:fld>
            <a:endParaRPr lang="en-US" altLang="zh-CN"/>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54EA3CF-2F2C-4F9E-AC18-C9B4AB01EBCA}" type="slidenum">
              <a:rPr lang="en-US" altLang="zh-CN"/>
              <a:pPr>
                <a:defRPr/>
              </a:pPr>
              <a:t>‹#›</a:t>
            </a:fld>
            <a:endParaRPr lang="en-US" altLang="zh-CN"/>
          </a:p>
        </p:txBody>
      </p:sp>
    </p:spTree>
  </p:cSld>
  <p:clrMapOvr>
    <a:masterClrMapping/>
  </p:clrMapOvr>
  <p:transition advClick="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81F8CC2-70BB-43FF-81A1-6A30E328744D}" type="slidenum">
              <a:rPr lang="en-US" altLang="zh-CN"/>
              <a:pPr>
                <a:defRPr/>
              </a:pPr>
              <a:t>‹#›</a:t>
            </a:fld>
            <a:endParaRPr lang="en-US" altLang="zh-CN"/>
          </a:p>
        </p:txBody>
      </p:sp>
    </p:spTree>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5AB61B1-64F5-4AC0-829F-BEE9FEE85583}" type="slidenum">
              <a:rPr lang="en-US" altLang="zh-CN"/>
              <a:pPr>
                <a:defRPr/>
              </a:pPr>
              <a:t>‹#›</a:t>
            </a:fld>
            <a:endParaRPr lang="en-US" altLang="zh-CN"/>
          </a:p>
        </p:txBody>
      </p:sp>
    </p:spTree>
  </p:cSld>
  <p:clrMapOvr>
    <a:masterClrMapping/>
  </p:clrMapOvr>
  <p:transition advClick="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0255900-F2D4-4577-99F7-1C279EE0B171}" type="slidenum">
              <a:rPr lang="en-US" altLang="zh-CN"/>
              <a:pPr>
                <a:defRPr/>
              </a:pPr>
              <a:t>‹#›</a:t>
            </a:fld>
            <a:endParaRPr lang="en-US" altLang="zh-CN"/>
          </a:p>
        </p:txBody>
      </p:sp>
    </p:spTree>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378FD3D-3D6D-43D7-8403-24745B27D4E7}" type="slidenum">
              <a:rPr lang="en-US" altLang="zh-CN"/>
              <a:pPr>
                <a:defRPr/>
              </a:pPr>
              <a:t>‹#›</a:t>
            </a:fld>
            <a:endParaRPr lang="en-US" altLang="zh-CN"/>
          </a:p>
        </p:txBody>
      </p:sp>
    </p:spTree>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CEC9947-469E-48D2-8E2B-310258844611}" type="slidenum">
              <a:rPr lang="en-US" altLang="zh-CN"/>
              <a:pPr>
                <a:defRPr/>
              </a:pPr>
              <a:t>‹#›</a:t>
            </a:fld>
            <a:endParaRPr lang="en-US" altLang="zh-CN"/>
          </a:p>
        </p:txBody>
      </p:sp>
    </p:spTree>
  </p:cSld>
  <p:clrMapOvr>
    <a:masterClrMapping/>
  </p:clrMapOvr>
  <p:transition advClick="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541963" y="274638"/>
            <a:ext cx="1693862" cy="50990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4932363" cy="50990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55DE163-60BE-4B57-A63F-3A6AAFEECE99}" type="slidenum">
              <a:rPr lang="en-US" altLang="zh-CN"/>
              <a:pPr>
                <a:defRPr/>
              </a:pPr>
              <a:t>‹#›</a:t>
            </a:fld>
            <a:endParaRPr lang="en-US" altLang="zh-CN"/>
          </a:p>
        </p:txBody>
      </p:sp>
    </p:spTree>
  </p:cSld>
  <p:clrMapOvr>
    <a:masterClrMapping/>
  </p:clrMapOvr>
  <p:transition advClick="0"/>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778625"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3313113" cy="37734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922713" y="1600200"/>
            <a:ext cx="3313112" cy="37734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75BBE13-8AA4-44C5-A25B-4E8EFCBB77CC}" type="slidenum">
              <a:rPr lang="en-US" altLang="zh-CN"/>
              <a:pPr>
                <a:defRPr/>
              </a:pPr>
              <a:t>‹#›</a:t>
            </a:fld>
            <a:endParaRPr lang="en-US" altLang="zh-CN"/>
          </a:p>
        </p:txBody>
      </p:sp>
    </p:spTree>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778625" cy="1143000"/>
          </a:xfr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6778625" cy="3773488"/>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0E9C9FC-85DD-4DB3-981D-5333F85D9A42}" type="slidenum">
              <a:rPr lang="en-US" altLang="zh-CN"/>
              <a:pPr>
                <a:defRPr/>
              </a:pPr>
              <a:t>‹#›</a:t>
            </a:fld>
            <a:endParaRPr lang="en-US" altLang="zh-CN"/>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3313113" cy="3773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922713" y="1600200"/>
            <a:ext cx="3313112" cy="3773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E1202EB-D53F-4073-AB0D-5251AD72E7E8}" type="slidenum">
              <a:rPr lang="en-US" altLang="zh-CN"/>
              <a:pPr>
                <a:defRPr/>
              </a:pPr>
              <a:t>‹#›</a:t>
            </a:fld>
            <a:endParaRPr lang="en-US" altLang="zh-CN"/>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BFA535F-F76B-4654-BD6F-EF69FE5B4104}" type="slidenum">
              <a:rPr lang="en-US" altLang="zh-CN"/>
              <a:pPr>
                <a:defRPr/>
              </a:pPr>
              <a:t>‹#›</a:t>
            </a:fld>
            <a:endParaRPr lang="en-US" altLang="zh-CN"/>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721BDEFB-9BCA-468F-B991-88011E71FD47}" type="slidenum">
              <a:rPr lang="en-US" altLang="zh-CN"/>
              <a:pPr>
                <a:defRPr/>
              </a:pPr>
              <a:t>‹#›</a:t>
            </a:fld>
            <a:endParaRPr lang="en-US" altLang="zh-CN"/>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649F7EA5-6AC6-4463-84CC-1A365834FA3C}" type="slidenum">
              <a:rPr lang="en-US" altLang="zh-CN"/>
              <a:pPr>
                <a:defRPr/>
              </a:pPr>
              <a:t>‹#›</a:t>
            </a:fld>
            <a:endParaRPr lang="en-US" altLang="zh-CN"/>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9F8CA24-55D5-492E-8B48-BD32DEDF6B5E}" type="slidenum">
              <a:rPr lang="en-US" altLang="zh-CN"/>
              <a:pPr>
                <a:defRPr/>
              </a:pPr>
              <a:t>‹#›</a:t>
            </a:fld>
            <a:endParaRPr lang="en-US" altLang="zh-CN"/>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30016F5-6886-456D-97B8-66B5F3E0600B}" type="slidenum">
              <a:rPr lang="en-US" altLang="zh-CN"/>
              <a:pPr>
                <a:defRPr/>
              </a:pPr>
              <a:t>‹#›</a:t>
            </a:fld>
            <a:endParaRPr lang="en-US" altLang="zh-CN"/>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auto">
          <a:xfrm>
            <a:off x="0" y="5734050"/>
            <a:ext cx="8893175" cy="792163"/>
          </a:xfrm>
          <a:prstGeom prst="rect">
            <a:avLst/>
          </a:prstGeom>
          <a:solidFill>
            <a:srgbClr val="00509B"/>
          </a:solidFill>
          <a:ln w="9525">
            <a:noFill/>
            <a:miter lim="800000"/>
            <a:headEnd/>
            <a:tailEnd/>
          </a:ln>
          <a:effectLst/>
        </p:spPr>
        <p:txBody>
          <a:bodyPr wrap="none" anchor="ctr"/>
          <a:lstStyle/>
          <a:p>
            <a:pPr>
              <a:defRPr/>
            </a:pPr>
            <a:endParaRPr lang="zh-CN" altLang="en-US">
              <a:ea typeface="黑体" pitchFamily="2" charset="-122"/>
            </a:endParaRPr>
          </a:p>
        </p:txBody>
      </p:sp>
      <p:sp>
        <p:nvSpPr>
          <p:cNvPr id="1027" name="Rectangle 2"/>
          <p:cNvSpPr>
            <a:spLocks noGrp="1" noChangeArrowheads="1"/>
          </p:cNvSpPr>
          <p:nvPr>
            <p:ph type="title"/>
          </p:nvPr>
        </p:nvSpPr>
        <p:spPr bwMode="auto">
          <a:xfrm>
            <a:off x="457200" y="274638"/>
            <a:ext cx="67786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8" name="Rectangle 3"/>
          <p:cNvSpPr>
            <a:spLocks noGrp="1" noChangeArrowheads="1"/>
          </p:cNvSpPr>
          <p:nvPr>
            <p:ph type="body" idx="1"/>
          </p:nvPr>
        </p:nvSpPr>
        <p:spPr bwMode="auto">
          <a:xfrm>
            <a:off x="457200" y="1600200"/>
            <a:ext cx="6778625" cy="37734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buSzTx/>
              <a:buFontTx/>
              <a:buNone/>
              <a:defRPr sz="1400">
                <a:solidFill>
                  <a:schemeClr val="tx1"/>
                </a:solidFill>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buSzTx/>
              <a:buFontTx/>
              <a:buNone/>
              <a:defRPr sz="1400">
                <a:solidFill>
                  <a:schemeClr val="tx1"/>
                </a:solidFill>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buSzTx/>
              <a:buFontTx/>
              <a:buNone/>
              <a:defRPr sz="1400">
                <a:solidFill>
                  <a:schemeClr val="tx1"/>
                </a:solidFill>
                <a:latin typeface="Arial" charset="0"/>
                <a:ea typeface="宋体" pitchFamily="2" charset="-122"/>
              </a:defRPr>
            </a:lvl1pPr>
          </a:lstStyle>
          <a:p>
            <a:pPr>
              <a:defRPr/>
            </a:pPr>
            <a:fld id="{6250DC92-0CE5-4AAE-A814-F9D11D4C4029}" type="slidenum">
              <a:rPr lang="en-US" altLang="zh-CN"/>
              <a:pPr>
                <a:defRPr/>
              </a:pPr>
              <a:t>‹#›</a:t>
            </a:fld>
            <a:endParaRPr lang="en-US" altLang="zh-CN"/>
          </a:p>
        </p:txBody>
      </p:sp>
      <p:sp>
        <p:nvSpPr>
          <p:cNvPr id="9" name="Rectangle 15"/>
          <p:cNvSpPr>
            <a:spLocks noChangeArrowheads="1"/>
          </p:cNvSpPr>
          <p:nvPr userDrawn="1"/>
        </p:nvSpPr>
        <p:spPr bwMode="auto">
          <a:xfrm>
            <a:off x="0" y="5734050"/>
            <a:ext cx="8893175" cy="792163"/>
          </a:xfrm>
          <a:prstGeom prst="rect">
            <a:avLst/>
          </a:prstGeom>
          <a:solidFill>
            <a:srgbClr val="00509B"/>
          </a:solidFill>
          <a:ln w="9525">
            <a:noFill/>
            <a:miter lim="800000"/>
            <a:headEnd/>
            <a:tailEnd/>
          </a:ln>
          <a:effectLst/>
        </p:spPr>
        <p:txBody>
          <a:bodyPr wrap="none" anchor="ctr"/>
          <a:lstStyle/>
          <a:p>
            <a:pPr>
              <a:defRPr/>
            </a:pPr>
            <a:endParaRPr lang="zh-CN" altLang="en-US">
              <a:ea typeface="黑体" pitchFamily="2" charset="-122"/>
            </a:endParaRPr>
          </a:p>
        </p:txBody>
      </p:sp>
      <p:sp>
        <p:nvSpPr>
          <p:cNvPr id="10" name="Rectangle 16"/>
          <p:cNvSpPr>
            <a:spLocks noChangeArrowheads="1"/>
          </p:cNvSpPr>
          <p:nvPr userDrawn="1"/>
        </p:nvSpPr>
        <p:spPr bwMode="auto">
          <a:xfrm>
            <a:off x="214282" y="5857892"/>
            <a:ext cx="3647152" cy="553998"/>
          </a:xfrm>
          <a:prstGeom prst="rect">
            <a:avLst/>
          </a:prstGeom>
          <a:noFill/>
          <a:ln w="9525">
            <a:noFill/>
            <a:miter lim="800000"/>
            <a:headEnd/>
            <a:tailEnd/>
          </a:ln>
          <a:effectLst/>
        </p:spPr>
        <p:txBody>
          <a:bodyPr wrap="none">
            <a:spAutoFit/>
          </a:bodyPr>
          <a:lstStyle/>
          <a:p>
            <a:pPr algn="l" eaLnBrk="1" hangingPunct="1">
              <a:buSzTx/>
              <a:buFontTx/>
              <a:buNone/>
              <a:defRPr/>
            </a:pPr>
            <a:r>
              <a:rPr lang="zh-CN" altLang="en-US" sz="3000" dirty="0">
                <a:solidFill>
                  <a:schemeClr val="bg1"/>
                </a:solidFill>
                <a:latin typeface="黑体" pitchFamily="49" charset="-122"/>
                <a:ea typeface="黑体" pitchFamily="49" charset="-122"/>
              </a:rPr>
              <a:t>东北大学秦皇岛分校</a:t>
            </a:r>
            <a:endParaRPr lang="en-US" altLang="zh-CN" sz="3000" dirty="0">
              <a:solidFill>
                <a:schemeClr val="bg1"/>
              </a:solidFill>
              <a:latin typeface="黑体" pitchFamily="49" charset="-122"/>
              <a:ea typeface="黑体" pitchFamily="49" charset="-122"/>
            </a:endParaRPr>
          </a:p>
        </p:txBody>
      </p:sp>
      <p:sp>
        <p:nvSpPr>
          <p:cNvPr id="11" name="Rectangle 6"/>
          <p:cNvSpPr txBox="1">
            <a:spLocks noChangeArrowheads="1"/>
          </p:cNvSpPr>
          <p:nvPr userDrawn="1"/>
        </p:nvSpPr>
        <p:spPr>
          <a:xfrm>
            <a:off x="6572264" y="5857892"/>
            <a:ext cx="2133600" cy="476250"/>
          </a:xfrm>
          <a:prstGeom prst="rect">
            <a:avLst/>
          </a:prstGeom>
        </p:spPr>
        <p:txBody>
          <a:bodyPr/>
          <a:lstStyle>
            <a:lvl1pPr>
              <a:defRPr sz="2800">
                <a:solidFill>
                  <a:schemeClr val="bg1"/>
                </a:solidFill>
                <a:latin typeface="+mn-ea"/>
                <a:ea typeface="+mn-ea"/>
              </a:defRPr>
            </a:lvl1pPr>
          </a:lstStyle>
          <a:p>
            <a:pPr marL="0" marR="0" lvl="0" indent="0" algn="ctr" defTabSz="914400" rtl="0" eaLnBrk="0" fontAlgn="base" latinLnBrk="0" hangingPunct="0">
              <a:lnSpc>
                <a:spcPct val="100000"/>
              </a:lnSpc>
              <a:spcBef>
                <a:spcPct val="0"/>
              </a:spcBef>
              <a:spcAft>
                <a:spcPct val="0"/>
              </a:spcAft>
              <a:buClrTx/>
              <a:buSzPct val="50000"/>
              <a:buFont typeface="Wingdings" pitchFamily="2" charset="2"/>
              <a:buNone/>
              <a:tabLst/>
              <a:defRPr/>
            </a:pPr>
            <a:r>
              <a:rPr kumimoji="0" lang="en-US" altLang="zh-CN" sz="2800" b="0" i="0" u="none" strike="noStrike" kern="1200" cap="none" spc="0" normalizeH="0" baseline="0" noProof="0" dirty="0">
                <a:ln>
                  <a:noFill/>
                </a:ln>
                <a:solidFill>
                  <a:schemeClr val="bg1"/>
                </a:solidFill>
                <a:effectLst/>
                <a:uLnTx/>
                <a:uFillTx/>
                <a:latin typeface="+mn-ea"/>
                <a:ea typeface="+mn-ea"/>
                <a:cs typeface="+mn-cs"/>
              </a:rPr>
              <a:t>2021</a:t>
            </a:r>
            <a:r>
              <a:rPr kumimoji="0" lang="zh-CN" altLang="en-US" sz="2800" b="0" i="0" u="none" strike="noStrike" kern="1200" cap="none" spc="0" normalizeH="0" baseline="0" noProof="0" dirty="0">
                <a:ln>
                  <a:noFill/>
                </a:ln>
                <a:solidFill>
                  <a:schemeClr val="bg1"/>
                </a:solidFill>
                <a:effectLst/>
                <a:uLnTx/>
                <a:uFillTx/>
                <a:latin typeface="+mn-ea"/>
                <a:ea typeface="+mn-ea"/>
                <a:cs typeface="+mn-cs"/>
              </a:rPr>
              <a:t>年</a:t>
            </a:r>
            <a:r>
              <a:rPr kumimoji="0" lang="en-US" altLang="zh-CN" sz="2800" b="0" i="0" u="none" strike="noStrike" kern="1200" cap="none" spc="0" normalizeH="0" baseline="0" noProof="0" dirty="0">
                <a:ln>
                  <a:noFill/>
                </a:ln>
                <a:solidFill>
                  <a:schemeClr val="bg1"/>
                </a:solidFill>
                <a:effectLst/>
                <a:uLnTx/>
                <a:uFillTx/>
                <a:latin typeface="+mn-ea"/>
                <a:ea typeface="+mn-ea"/>
                <a:cs typeface="+mn-cs"/>
              </a:rPr>
              <a:t>4</a:t>
            </a:r>
            <a:r>
              <a:rPr kumimoji="0" lang="zh-CN" altLang="en-US" sz="2800" b="0" i="0" u="none" strike="noStrike" kern="1200" cap="none" spc="0" normalizeH="0" baseline="0" noProof="0" dirty="0">
                <a:ln>
                  <a:noFill/>
                </a:ln>
                <a:solidFill>
                  <a:schemeClr val="bg1"/>
                </a:solidFill>
                <a:effectLst/>
                <a:uLnTx/>
                <a:uFillTx/>
                <a:latin typeface="+mn-ea"/>
                <a:ea typeface="+mn-ea"/>
                <a:cs typeface="+mn-cs"/>
              </a:rPr>
              <a:t>月</a:t>
            </a:r>
            <a:endParaRPr kumimoji="0" lang="en-US" altLang="zh-CN" sz="2800" b="0" i="0" u="none" strike="noStrike" kern="1200" cap="none" spc="0" normalizeH="0" baseline="0" noProof="0" dirty="0">
              <a:ln>
                <a:noFill/>
              </a:ln>
              <a:solidFill>
                <a:schemeClr val="bg1"/>
              </a:solidFill>
              <a:effectLst/>
              <a:uLnTx/>
              <a:uFillTx/>
              <a:latin typeface="+mn-ea"/>
              <a:ea typeface="+mn-ea"/>
              <a:cs typeface="+mn-cs"/>
            </a:endParaRPr>
          </a:p>
        </p:txBody>
      </p:sp>
    </p:spTree>
  </p:cSld>
  <p:clrMap bg1="lt1" tx1="dk1" bg2="lt2" tx2="dk2" accent1="accent1" accent2="accent2" accent3="accent3" accent4="accent4" accent5="accent5" accent6="accent6" hlink="hlink" folHlink="folHlink"/>
  <p:sldLayoutIdLst>
    <p:sldLayoutId id="2147485178" r:id="rId1"/>
    <p:sldLayoutId id="2147485179" r:id="rId2"/>
    <p:sldLayoutId id="2147485180" r:id="rId3"/>
    <p:sldLayoutId id="2147485181" r:id="rId4"/>
    <p:sldLayoutId id="2147485182" r:id="rId5"/>
    <p:sldLayoutId id="2147485183" r:id="rId6"/>
    <p:sldLayoutId id="2147485184" r:id="rId7"/>
    <p:sldLayoutId id="2147485185" r:id="rId8"/>
    <p:sldLayoutId id="2147485186" r:id="rId9"/>
    <p:sldLayoutId id="2147485187" r:id="rId10"/>
    <p:sldLayoutId id="2147485188" r:id="rId11"/>
    <p:sldLayoutId id="2147485189" r:id="rId12"/>
    <p:sldLayoutId id="2147485190" r:id="rId13"/>
  </p:sldLayoutIdLst>
  <p:transition advClick="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Frutiger LT 45 Light" pitchFamily="34" charset="0"/>
          <a:ea typeface="黑体" pitchFamily="2" charset="-122"/>
        </a:defRPr>
      </a:lvl2pPr>
      <a:lvl3pPr algn="l" rtl="0" eaLnBrk="0" fontAlgn="base" hangingPunct="0">
        <a:spcBef>
          <a:spcPct val="0"/>
        </a:spcBef>
        <a:spcAft>
          <a:spcPct val="0"/>
        </a:spcAft>
        <a:defRPr sz="3600" b="1">
          <a:solidFill>
            <a:schemeClr val="tx2"/>
          </a:solidFill>
          <a:latin typeface="Frutiger LT 45 Light" pitchFamily="34" charset="0"/>
          <a:ea typeface="黑体" pitchFamily="2" charset="-122"/>
        </a:defRPr>
      </a:lvl3pPr>
      <a:lvl4pPr algn="l" rtl="0" eaLnBrk="0" fontAlgn="base" hangingPunct="0">
        <a:spcBef>
          <a:spcPct val="0"/>
        </a:spcBef>
        <a:spcAft>
          <a:spcPct val="0"/>
        </a:spcAft>
        <a:defRPr sz="3600" b="1">
          <a:solidFill>
            <a:schemeClr val="tx2"/>
          </a:solidFill>
          <a:latin typeface="Frutiger LT 45 Light" pitchFamily="34" charset="0"/>
          <a:ea typeface="黑体" pitchFamily="2" charset="-122"/>
        </a:defRPr>
      </a:lvl4pPr>
      <a:lvl5pPr algn="l" rtl="0" eaLnBrk="0" fontAlgn="base" hangingPunct="0">
        <a:spcBef>
          <a:spcPct val="0"/>
        </a:spcBef>
        <a:spcAft>
          <a:spcPct val="0"/>
        </a:spcAft>
        <a:defRPr sz="3600" b="1">
          <a:solidFill>
            <a:schemeClr val="tx2"/>
          </a:solidFill>
          <a:latin typeface="Frutiger LT 45 Light" pitchFamily="34" charset="0"/>
          <a:ea typeface="黑体" pitchFamily="2" charset="-122"/>
        </a:defRPr>
      </a:lvl5pPr>
      <a:lvl6pPr marL="457200" algn="l" rtl="0" fontAlgn="base">
        <a:spcBef>
          <a:spcPct val="0"/>
        </a:spcBef>
        <a:spcAft>
          <a:spcPct val="0"/>
        </a:spcAft>
        <a:defRPr sz="3600" b="1">
          <a:solidFill>
            <a:schemeClr val="tx2"/>
          </a:solidFill>
          <a:latin typeface="Frutiger LT 45 Light" pitchFamily="34" charset="0"/>
          <a:ea typeface="黑体" pitchFamily="2" charset="-122"/>
        </a:defRPr>
      </a:lvl6pPr>
      <a:lvl7pPr marL="914400" algn="l" rtl="0" fontAlgn="base">
        <a:spcBef>
          <a:spcPct val="0"/>
        </a:spcBef>
        <a:spcAft>
          <a:spcPct val="0"/>
        </a:spcAft>
        <a:defRPr sz="3600" b="1">
          <a:solidFill>
            <a:schemeClr val="tx2"/>
          </a:solidFill>
          <a:latin typeface="Frutiger LT 45 Light" pitchFamily="34" charset="0"/>
          <a:ea typeface="黑体" pitchFamily="2" charset="-122"/>
        </a:defRPr>
      </a:lvl7pPr>
      <a:lvl8pPr marL="1371600" algn="l" rtl="0" fontAlgn="base">
        <a:spcBef>
          <a:spcPct val="0"/>
        </a:spcBef>
        <a:spcAft>
          <a:spcPct val="0"/>
        </a:spcAft>
        <a:defRPr sz="3600" b="1">
          <a:solidFill>
            <a:schemeClr val="tx2"/>
          </a:solidFill>
          <a:latin typeface="Frutiger LT 45 Light" pitchFamily="34" charset="0"/>
          <a:ea typeface="黑体" pitchFamily="2" charset="-122"/>
        </a:defRPr>
      </a:lvl8pPr>
      <a:lvl9pPr marL="1828800" algn="l" rtl="0" fontAlgn="base">
        <a:spcBef>
          <a:spcPct val="0"/>
        </a:spcBef>
        <a:spcAft>
          <a:spcPct val="0"/>
        </a:spcAft>
        <a:defRPr sz="3600" b="1">
          <a:solidFill>
            <a:schemeClr val="tx2"/>
          </a:solidFill>
          <a:latin typeface="Frutiger LT 45 Light" pitchFamily="34" charset="0"/>
          <a:ea typeface="黑体" pitchFamily="2" charset="-122"/>
        </a:defRPr>
      </a:lvl9pPr>
    </p:titleStyle>
    <p:bodyStyle>
      <a:lvl1pPr marL="342900" indent="-342900" algn="l" rtl="0" eaLnBrk="0" fontAlgn="base" hangingPunct="0">
        <a:spcBef>
          <a:spcPct val="0"/>
        </a:spcBef>
        <a:spcAft>
          <a:spcPct val="0"/>
        </a:spcAft>
        <a:buClr>
          <a:srgbClr val="777777"/>
        </a:buClr>
        <a:buSzPct val="85000"/>
        <a:buChar char="•"/>
        <a:defRPr sz="2200">
          <a:solidFill>
            <a:schemeClr val="tx1"/>
          </a:solidFill>
          <a:latin typeface="+mn-lt"/>
          <a:ea typeface="+mn-ea"/>
          <a:cs typeface="+mn-cs"/>
        </a:defRPr>
      </a:lvl1pPr>
      <a:lvl2pPr marL="742950" indent="-285750" algn="l" rtl="0" eaLnBrk="0" fontAlgn="base" hangingPunct="0">
        <a:spcBef>
          <a:spcPct val="0"/>
        </a:spcBef>
        <a:spcAft>
          <a:spcPct val="0"/>
        </a:spcAft>
        <a:buClr>
          <a:srgbClr val="777777"/>
        </a:buClr>
        <a:buSzPct val="85000"/>
        <a:buChar char="–"/>
        <a:defRPr sz="2200">
          <a:solidFill>
            <a:schemeClr val="tx1"/>
          </a:solidFill>
          <a:latin typeface="+mn-lt"/>
          <a:ea typeface="+mn-ea"/>
        </a:defRPr>
      </a:lvl2pPr>
      <a:lvl3pPr marL="11430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3pPr>
      <a:lvl4pPr marL="16002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4pPr>
      <a:lvl5pPr marL="20574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5pPr>
      <a:lvl6pPr marL="2514600" indent="-228600" algn="l" rtl="0" fontAlgn="base">
        <a:spcBef>
          <a:spcPct val="0"/>
        </a:spcBef>
        <a:spcAft>
          <a:spcPct val="0"/>
        </a:spcAft>
        <a:buClr>
          <a:srgbClr val="777777"/>
        </a:buClr>
        <a:buSzPct val="85000"/>
        <a:buChar char="»"/>
        <a:defRPr sz="2200">
          <a:solidFill>
            <a:schemeClr val="tx1"/>
          </a:solidFill>
          <a:latin typeface="+mn-lt"/>
          <a:ea typeface="+mn-ea"/>
        </a:defRPr>
      </a:lvl6pPr>
      <a:lvl7pPr marL="2971800" indent="-228600" algn="l" rtl="0" fontAlgn="base">
        <a:spcBef>
          <a:spcPct val="0"/>
        </a:spcBef>
        <a:spcAft>
          <a:spcPct val="0"/>
        </a:spcAft>
        <a:buClr>
          <a:srgbClr val="777777"/>
        </a:buClr>
        <a:buSzPct val="85000"/>
        <a:buChar char="»"/>
        <a:defRPr sz="2200">
          <a:solidFill>
            <a:schemeClr val="tx1"/>
          </a:solidFill>
          <a:latin typeface="+mn-lt"/>
          <a:ea typeface="+mn-ea"/>
        </a:defRPr>
      </a:lvl7pPr>
      <a:lvl8pPr marL="3429000" indent="-228600" algn="l" rtl="0" fontAlgn="base">
        <a:spcBef>
          <a:spcPct val="0"/>
        </a:spcBef>
        <a:spcAft>
          <a:spcPct val="0"/>
        </a:spcAft>
        <a:buClr>
          <a:srgbClr val="777777"/>
        </a:buClr>
        <a:buSzPct val="85000"/>
        <a:buChar char="»"/>
        <a:defRPr sz="2200">
          <a:solidFill>
            <a:schemeClr val="tx1"/>
          </a:solidFill>
          <a:latin typeface="+mn-lt"/>
          <a:ea typeface="+mn-ea"/>
        </a:defRPr>
      </a:lvl8pPr>
      <a:lvl9pPr marL="3886200" indent="-228600" algn="l" rtl="0" fontAlgn="base">
        <a:spcBef>
          <a:spcPct val="0"/>
        </a:spcBef>
        <a:spcAft>
          <a:spcPct val="0"/>
        </a:spcAft>
        <a:buClr>
          <a:srgbClr val="777777"/>
        </a:buClr>
        <a:buSzPct val="85000"/>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8C9EC"/>
        </a:solidFill>
        <a:effectLst/>
      </p:bgPr>
    </p:bg>
    <p:spTree>
      <p:nvGrpSpPr>
        <p:cNvPr id="1" name=""/>
        <p:cNvGrpSpPr/>
        <p:nvPr/>
      </p:nvGrpSpPr>
      <p:grpSpPr>
        <a:xfrm>
          <a:off x="0" y="0"/>
          <a:ext cx="0" cy="0"/>
          <a:chOff x="0" y="0"/>
          <a:chExt cx="0" cy="0"/>
        </a:xfrm>
      </p:grpSpPr>
      <p:sp>
        <p:nvSpPr>
          <p:cNvPr id="55306" name="Rectangle 10"/>
          <p:cNvSpPr>
            <a:spLocks noChangeArrowheads="1"/>
          </p:cNvSpPr>
          <p:nvPr/>
        </p:nvSpPr>
        <p:spPr bwMode="auto">
          <a:xfrm>
            <a:off x="0" y="1773238"/>
            <a:ext cx="8893175" cy="3206750"/>
          </a:xfrm>
          <a:prstGeom prst="rect">
            <a:avLst/>
          </a:prstGeom>
          <a:solidFill>
            <a:srgbClr val="00509B"/>
          </a:solidFill>
          <a:ln w="9525">
            <a:noFill/>
            <a:miter lim="800000"/>
            <a:headEnd/>
            <a:tailEnd/>
          </a:ln>
          <a:effectLst/>
        </p:spPr>
        <p:txBody>
          <a:bodyPr wrap="none" anchor="ctr"/>
          <a:lstStyle/>
          <a:p>
            <a:pPr>
              <a:defRPr/>
            </a:pPr>
            <a:endParaRPr lang="zh-CN" altLang="en-US">
              <a:ea typeface="黑体" pitchFamily="2" charset="-122"/>
            </a:endParaRPr>
          </a:p>
        </p:txBody>
      </p:sp>
      <p:sp>
        <p:nvSpPr>
          <p:cNvPr id="2051" name="Rectangle 3"/>
          <p:cNvSpPr>
            <a:spLocks noGrp="1" noChangeArrowheads="1"/>
          </p:cNvSpPr>
          <p:nvPr>
            <p:ph type="body" idx="1"/>
          </p:nvPr>
        </p:nvSpPr>
        <p:spPr bwMode="auto">
          <a:xfrm>
            <a:off x="385763" y="2276475"/>
            <a:ext cx="6850062" cy="23764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1"/>
            <a:r>
              <a:rPr lang="en-US" altLang="zh-CN"/>
              <a:t>Click to edit Master text styles</a:t>
            </a:r>
          </a:p>
          <a:p>
            <a:pPr lvl="2"/>
            <a:r>
              <a:rPr lang="en-US" altLang="zh-CN"/>
              <a:t>Second level</a:t>
            </a:r>
          </a:p>
          <a:p>
            <a:pPr lvl="3"/>
            <a:r>
              <a:rPr lang="en-US" altLang="zh-CN"/>
              <a:t>Third level</a:t>
            </a:r>
          </a:p>
          <a:p>
            <a:pPr lvl="4"/>
            <a:r>
              <a:rPr lang="en-US" altLang="zh-CN"/>
              <a:t>Fourth level</a:t>
            </a:r>
          </a:p>
          <a:p>
            <a:pPr lvl="4"/>
            <a:r>
              <a:rPr lang="en-US" altLang="zh-CN"/>
              <a:t>Fifth level</a:t>
            </a:r>
          </a:p>
        </p:txBody>
      </p:sp>
      <p:sp>
        <p:nvSpPr>
          <p:cNvPr id="553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buSzTx/>
              <a:buFontTx/>
              <a:buNone/>
              <a:defRPr sz="1400">
                <a:solidFill>
                  <a:schemeClr val="tx1"/>
                </a:solidFill>
                <a:latin typeface="Arial" charset="0"/>
                <a:ea typeface="+mj-ea"/>
              </a:defRPr>
            </a:lvl1pPr>
          </a:lstStyle>
          <a:p>
            <a:pPr>
              <a:defRPr/>
            </a:pPr>
            <a:endParaRPr lang="en-US" altLang="zh-CN"/>
          </a:p>
        </p:txBody>
      </p:sp>
      <p:sp>
        <p:nvSpPr>
          <p:cNvPr id="553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buSzTx/>
              <a:buFontTx/>
              <a:buNone/>
              <a:defRPr sz="1400">
                <a:solidFill>
                  <a:schemeClr val="tx1"/>
                </a:solidFill>
                <a:latin typeface="Arial" charset="0"/>
                <a:ea typeface="+mj-ea"/>
              </a:defRPr>
            </a:lvl1pPr>
          </a:lstStyle>
          <a:p>
            <a:pPr>
              <a:defRPr/>
            </a:pPr>
            <a:endParaRPr lang="en-US" altLang="zh-CN"/>
          </a:p>
        </p:txBody>
      </p:sp>
      <p:sp>
        <p:nvSpPr>
          <p:cNvPr id="553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buSzTx/>
              <a:buFontTx/>
              <a:buNone/>
              <a:defRPr sz="1400">
                <a:solidFill>
                  <a:schemeClr val="tx1"/>
                </a:solidFill>
                <a:latin typeface="Arial" charset="0"/>
                <a:ea typeface="+mj-ea"/>
              </a:defRPr>
            </a:lvl1pPr>
          </a:lstStyle>
          <a:p>
            <a:pPr>
              <a:defRPr/>
            </a:pPr>
            <a:fld id="{B5DC23E3-A4A4-4D5E-B72C-A16107035BF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91" r:id="rId1"/>
    <p:sldLayoutId id="2147485192" r:id="rId2"/>
    <p:sldLayoutId id="2147485193" r:id="rId3"/>
    <p:sldLayoutId id="2147485194" r:id="rId4"/>
    <p:sldLayoutId id="2147485195" r:id="rId5"/>
    <p:sldLayoutId id="2147485196" r:id="rId6"/>
    <p:sldLayoutId id="2147485197" r:id="rId7"/>
    <p:sldLayoutId id="2147485198" r:id="rId8"/>
    <p:sldLayoutId id="2147485199" r:id="rId9"/>
    <p:sldLayoutId id="2147485200" r:id="rId10"/>
    <p:sldLayoutId id="2147485201" r:id="rId11"/>
  </p:sldLayoutIdLst>
  <p:transition advClick="0"/>
  <p:txStyles>
    <p:titleStyle>
      <a:lvl1pPr algn="l" rtl="0" eaLnBrk="0" fontAlgn="base" hangingPunct="0">
        <a:spcBef>
          <a:spcPct val="0"/>
        </a:spcBef>
        <a:spcAft>
          <a:spcPct val="0"/>
        </a:spcAft>
        <a:defRPr sz="36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Frutiger LT 55 Roman" pitchFamily="34" charset="0"/>
          <a:ea typeface="宋体" pitchFamily="2" charset="-122"/>
        </a:defRPr>
      </a:lvl2pPr>
      <a:lvl3pPr algn="l" rtl="0" eaLnBrk="0" fontAlgn="base" hangingPunct="0">
        <a:spcBef>
          <a:spcPct val="0"/>
        </a:spcBef>
        <a:spcAft>
          <a:spcPct val="0"/>
        </a:spcAft>
        <a:defRPr sz="3600">
          <a:solidFill>
            <a:schemeClr val="bg1"/>
          </a:solidFill>
          <a:latin typeface="Frutiger LT 55 Roman" pitchFamily="34" charset="0"/>
          <a:ea typeface="宋体" pitchFamily="2" charset="-122"/>
        </a:defRPr>
      </a:lvl3pPr>
      <a:lvl4pPr algn="l" rtl="0" eaLnBrk="0" fontAlgn="base" hangingPunct="0">
        <a:spcBef>
          <a:spcPct val="0"/>
        </a:spcBef>
        <a:spcAft>
          <a:spcPct val="0"/>
        </a:spcAft>
        <a:defRPr sz="3600">
          <a:solidFill>
            <a:schemeClr val="bg1"/>
          </a:solidFill>
          <a:latin typeface="Frutiger LT 55 Roman" pitchFamily="34" charset="0"/>
          <a:ea typeface="宋体" pitchFamily="2" charset="-122"/>
        </a:defRPr>
      </a:lvl4pPr>
      <a:lvl5pPr algn="l" rtl="0" eaLnBrk="0" fontAlgn="base" hangingPunct="0">
        <a:spcBef>
          <a:spcPct val="0"/>
        </a:spcBef>
        <a:spcAft>
          <a:spcPct val="0"/>
        </a:spcAft>
        <a:defRPr sz="3600">
          <a:solidFill>
            <a:schemeClr val="bg1"/>
          </a:solidFill>
          <a:latin typeface="Frutiger LT 55 Roman" pitchFamily="34" charset="0"/>
          <a:ea typeface="宋体" pitchFamily="2" charset="-122"/>
        </a:defRPr>
      </a:lvl5pPr>
      <a:lvl6pPr marL="457200" algn="l" rtl="0" fontAlgn="base">
        <a:spcBef>
          <a:spcPct val="0"/>
        </a:spcBef>
        <a:spcAft>
          <a:spcPct val="0"/>
        </a:spcAft>
        <a:defRPr sz="3600">
          <a:solidFill>
            <a:schemeClr val="bg1"/>
          </a:solidFill>
          <a:latin typeface="Frutiger LT 55 Roman" pitchFamily="34" charset="0"/>
          <a:ea typeface="宋体" pitchFamily="2" charset="-122"/>
        </a:defRPr>
      </a:lvl6pPr>
      <a:lvl7pPr marL="914400" algn="l" rtl="0" fontAlgn="base">
        <a:spcBef>
          <a:spcPct val="0"/>
        </a:spcBef>
        <a:spcAft>
          <a:spcPct val="0"/>
        </a:spcAft>
        <a:defRPr sz="3600">
          <a:solidFill>
            <a:schemeClr val="bg1"/>
          </a:solidFill>
          <a:latin typeface="Frutiger LT 55 Roman" pitchFamily="34" charset="0"/>
          <a:ea typeface="宋体" pitchFamily="2" charset="-122"/>
        </a:defRPr>
      </a:lvl7pPr>
      <a:lvl8pPr marL="1371600" algn="l" rtl="0" fontAlgn="base">
        <a:spcBef>
          <a:spcPct val="0"/>
        </a:spcBef>
        <a:spcAft>
          <a:spcPct val="0"/>
        </a:spcAft>
        <a:defRPr sz="3600">
          <a:solidFill>
            <a:schemeClr val="bg1"/>
          </a:solidFill>
          <a:latin typeface="Frutiger LT 55 Roman" pitchFamily="34" charset="0"/>
          <a:ea typeface="宋体" pitchFamily="2" charset="-122"/>
        </a:defRPr>
      </a:lvl8pPr>
      <a:lvl9pPr marL="1828800" algn="l" rtl="0" fontAlgn="base">
        <a:spcBef>
          <a:spcPct val="0"/>
        </a:spcBef>
        <a:spcAft>
          <a:spcPct val="0"/>
        </a:spcAft>
        <a:defRPr sz="3600">
          <a:solidFill>
            <a:schemeClr val="bg1"/>
          </a:solidFill>
          <a:latin typeface="Frutiger LT 55 Roman" pitchFamily="34" charset="0"/>
          <a:ea typeface="宋体" pitchFamily="2" charset="-122"/>
        </a:defRPr>
      </a:lvl9pPr>
    </p:titleStyle>
    <p:bodyStyle>
      <a:lvl1pPr marL="342900" indent="-342900" algn="l" rtl="0" eaLnBrk="0" fontAlgn="base" hangingPunct="0">
        <a:spcBef>
          <a:spcPct val="20000"/>
        </a:spcBef>
        <a:spcAft>
          <a:spcPct val="0"/>
        </a:spcAft>
        <a:defRPr sz="2400">
          <a:solidFill>
            <a:schemeClr val="bg1"/>
          </a:solidFill>
          <a:latin typeface="+mn-lt"/>
          <a:ea typeface="+mn-ea"/>
          <a:cs typeface="+mn-cs"/>
        </a:defRPr>
      </a:lvl1pPr>
      <a:lvl2pPr marL="185738" indent="-6350" algn="l" rtl="0" eaLnBrk="0" fontAlgn="base" hangingPunct="0">
        <a:spcBef>
          <a:spcPct val="0"/>
        </a:spcBef>
        <a:spcAft>
          <a:spcPct val="0"/>
        </a:spcAft>
        <a:defRPr sz="2400">
          <a:solidFill>
            <a:schemeClr val="bg1"/>
          </a:solidFill>
          <a:latin typeface="+mn-lt"/>
          <a:ea typeface="+mn-ea"/>
        </a:defRPr>
      </a:lvl2pPr>
      <a:lvl3pPr marL="1150938" indent="-228600" algn="l" rtl="0" eaLnBrk="0" fontAlgn="base" hangingPunct="0">
        <a:spcBef>
          <a:spcPct val="0"/>
        </a:spcBef>
        <a:spcAft>
          <a:spcPct val="0"/>
        </a:spcAft>
        <a:defRPr sz="2400">
          <a:solidFill>
            <a:schemeClr val="bg1"/>
          </a:solidFill>
          <a:latin typeface="+mn-lt"/>
          <a:ea typeface="+mn-ea"/>
        </a:defRPr>
      </a:lvl3pPr>
      <a:lvl4pPr marL="1600200" indent="-228600" algn="l" rtl="0" eaLnBrk="0" fontAlgn="base" hangingPunct="0">
        <a:spcBef>
          <a:spcPct val="0"/>
        </a:spcBef>
        <a:spcAft>
          <a:spcPct val="0"/>
        </a:spcAft>
        <a:defRPr sz="2400">
          <a:solidFill>
            <a:schemeClr val="bg1"/>
          </a:solidFill>
          <a:latin typeface="+mn-lt"/>
          <a:ea typeface="+mn-ea"/>
        </a:defRPr>
      </a:lvl4pPr>
      <a:lvl5pPr marL="2057400" indent="-228600" algn="l" rtl="0" eaLnBrk="0" fontAlgn="base" hangingPunct="0">
        <a:spcBef>
          <a:spcPct val="0"/>
        </a:spcBef>
        <a:spcAft>
          <a:spcPct val="0"/>
        </a:spcAft>
        <a:defRPr sz="2400">
          <a:solidFill>
            <a:schemeClr val="bg1"/>
          </a:solidFill>
          <a:latin typeface="+mn-lt"/>
          <a:ea typeface="+mn-ea"/>
        </a:defRPr>
      </a:lvl5pPr>
      <a:lvl6pPr marL="2514600" indent="-228600" algn="l" rtl="0" fontAlgn="base">
        <a:spcBef>
          <a:spcPct val="0"/>
        </a:spcBef>
        <a:spcAft>
          <a:spcPct val="0"/>
        </a:spcAft>
        <a:defRPr sz="2400">
          <a:solidFill>
            <a:schemeClr val="bg1"/>
          </a:solidFill>
          <a:latin typeface="+mn-lt"/>
          <a:ea typeface="+mn-ea"/>
        </a:defRPr>
      </a:lvl6pPr>
      <a:lvl7pPr marL="2971800" indent="-228600" algn="l" rtl="0" fontAlgn="base">
        <a:spcBef>
          <a:spcPct val="0"/>
        </a:spcBef>
        <a:spcAft>
          <a:spcPct val="0"/>
        </a:spcAft>
        <a:defRPr sz="2400">
          <a:solidFill>
            <a:schemeClr val="bg1"/>
          </a:solidFill>
          <a:latin typeface="+mn-lt"/>
          <a:ea typeface="+mn-ea"/>
        </a:defRPr>
      </a:lvl7pPr>
      <a:lvl8pPr marL="3429000" indent="-228600" algn="l" rtl="0" fontAlgn="base">
        <a:spcBef>
          <a:spcPct val="0"/>
        </a:spcBef>
        <a:spcAft>
          <a:spcPct val="0"/>
        </a:spcAft>
        <a:defRPr sz="2400">
          <a:solidFill>
            <a:schemeClr val="bg1"/>
          </a:solidFill>
          <a:latin typeface="+mn-lt"/>
          <a:ea typeface="+mn-ea"/>
        </a:defRPr>
      </a:lvl8pPr>
      <a:lvl9pPr marL="3886200" indent="-228600" algn="l" rtl="0" fontAlgn="base">
        <a:spcBef>
          <a:spcPct val="0"/>
        </a:spcBef>
        <a:spcAft>
          <a:spcPct val="0"/>
        </a:spcAft>
        <a:defRPr sz="24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auto">
          <a:xfrm>
            <a:off x="0" y="5734050"/>
            <a:ext cx="8893175" cy="792163"/>
          </a:xfrm>
          <a:prstGeom prst="rect">
            <a:avLst/>
          </a:prstGeom>
          <a:solidFill>
            <a:srgbClr val="00509B"/>
          </a:solidFill>
          <a:ln w="9525">
            <a:noFill/>
            <a:miter lim="800000"/>
            <a:headEnd/>
            <a:tailEnd/>
          </a:ln>
          <a:effectLst/>
        </p:spPr>
        <p:txBody>
          <a:bodyPr wrap="none" anchor="ctr"/>
          <a:lstStyle/>
          <a:p>
            <a:pPr>
              <a:defRPr/>
            </a:pPr>
            <a:endParaRPr lang="zh-CN" altLang="en-US">
              <a:ea typeface="黑体" pitchFamily="2" charset="-122"/>
            </a:endParaRPr>
          </a:p>
        </p:txBody>
      </p:sp>
      <p:sp>
        <p:nvSpPr>
          <p:cNvPr id="3075" name="Rectangle 2"/>
          <p:cNvSpPr>
            <a:spLocks noGrp="1" noChangeArrowheads="1"/>
          </p:cNvSpPr>
          <p:nvPr>
            <p:ph type="title"/>
          </p:nvPr>
        </p:nvSpPr>
        <p:spPr bwMode="auto">
          <a:xfrm>
            <a:off x="457200" y="274638"/>
            <a:ext cx="67786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3076" name="Rectangle 3"/>
          <p:cNvSpPr>
            <a:spLocks noGrp="1" noChangeArrowheads="1"/>
          </p:cNvSpPr>
          <p:nvPr>
            <p:ph type="body" idx="1"/>
          </p:nvPr>
        </p:nvSpPr>
        <p:spPr bwMode="auto">
          <a:xfrm>
            <a:off x="457200" y="1600200"/>
            <a:ext cx="6778625" cy="37734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buSzTx/>
              <a:buFontTx/>
              <a:buNone/>
              <a:defRPr sz="1400">
                <a:solidFill>
                  <a:srgbClr val="333333"/>
                </a:solidFill>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buSzTx/>
              <a:buFontTx/>
              <a:buNone/>
              <a:defRPr sz="1400">
                <a:solidFill>
                  <a:srgbClr val="333333"/>
                </a:solidFill>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buSzTx/>
              <a:buFontTx/>
              <a:buNone/>
              <a:defRPr sz="1400">
                <a:solidFill>
                  <a:srgbClr val="333333"/>
                </a:solidFill>
                <a:latin typeface="Arial" charset="0"/>
                <a:ea typeface="宋体" pitchFamily="2" charset="-122"/>
              </a:defRPr>
            </a:lvl1pPr>
          </a:lstStyle>
          <a:p>
            <a:pPr>
              <a:defRPr/>
            </a:pPr>
            <a:fld id="{9635637C-9001-44E4-A0F4-2D8FF38267ED}" type="slidenum">
              <a:rPr lang="en-US" altLang="zh-CN"/>
              <a:pPr>
                <a:defRPr/>
              </a:pPr>
              <a:t>‹#›</a:t>
            </a:fld>
            <a:endParaRPr lang="en-US" altLang="zh-CN"/>
          </a:p>
        </p:txBody>
      </p:sp>
      <p:pic>
        <p:nvPicPr>
          <p:cNvPr id="3080" name="Picture 17" descr="b-2"/>
          <p:cNvPicPr>
            <a:picLocks noChangeAspect="1" noChangeArrowheads="1"/>
          </p:cNvPicPr>
          <p:nvPr/>
        </p:nvPicPr>
        <p:blipFill>
          <a:blip r:embed="rId15" cstate="print"/>
          <a:srcRect t="14706" r="3656" b="11111"/>
          <a:stretch>
            <a:fillRect/>
          </a:stretch>
        </p:blipFill>
        <p:spPr bwMode="auto">
          <a:xfrm>
            <a:off x="7164388" y="5992813"/>
            <a:ext cx="1223962" cy="2444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202" r:id="rId1"/>
    <p:sldLayoutId id="2147485166" r:id="rId2"/>
    <p:sldLayoutId id="2147485167" r:id="rId3"/>
    <p:sldLayoutId id="2147485168" r:id="rId4"/>
    <p:sldLayoutId id="2147485169" r:id="rId5"/>
    <p:sldLayoutId id="2147485170" r:id="rId6"/>
    <p:sldLayoutId id="2147485171" r:id="rId7"/>
    <p:sldLayoutId id="2147485172" r:id="rId8"/>
    <p:sldLayoutId id="2147485173" r:id="rId9"/>
    <p:sldLayoutId id="2147485174" r:id="rId10"/>
    <p:sldLayoutId id="2147485175" r:id="rId11"/>
    <p:sldLayoutId id="2147485176" r:id="rId12"/>
    <p:sldLayoutId id="2147485177" r:id="rId13"/>
  </p:sldLayoutIdLst>
  <p:transition advClick="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Frutiger LT 45 Light" pitchFamily="34" charset="0"/>
          <a:ea typeface="黑体" pitchFamily="2" charset="-122"/>
        </a:defRPr>
      </a:lvl2pPr>
      <a:lvl3pPr algn="l" rtl="0" eaLnBrk="0" fontAlgn="base" hangingPunct="0">
        <a:spcBef>
          <a:spcPct val="0"/>
        </a:spcBef>
        <a:spcAft>
          <a:spcPct val="0"/>
        </a:spcAft>
        <a:defRPr sz="3600" b="1">
          <a:solidFill>
            <a:schemeClr val="tx2"/>
          </a:solidFill>
          <a:latin typeface="Frutiger LT 45 Light" pitchFamily="34" charset="0"/>
          <a:ea typeface="黑体" pitchFamily="2" charset="-122"/>
        </a:defRPr>
      </a:lvl3pPr>
      <a:lvl4pPr algn="l" rtl="0" eaLnBrk="0" fontAlgn="base" hangingPunct="0">
        <a:spcBef>
          <a:spcPct val="0"/>
        </a:spcBef>
        <a:spcAft>
          <a:spcPct val="0"/>
        </a:spcAft>
        <a:defRPr sz="3600" b="1">
          <a:solidFill>
            <a:schemeClr val="tx2"/>
          </a:solidFill>
          <a:latin typeface="Frutiger LT 45 Light" pitchFamily="34" charset="0"/>
          <a:ea typeface="黑体" pitchFamily="2" charset="-122"/>
        </a:defRPr>
      </a:lvl4pPr>
      <a:lvl5pPr algn="l" rtl="0" eaLnBrk="0" fontAlgn="base" hangingPunct="0">
        <a:spcBef>
          <a:spcPct val="0"/>
        </a:spcBef>
        <a:spcAft>
          <a:spcPct val="0"/>
        </a:spcAft>
        <a:defRPr sz="3600" b="1">
          <a:solidFill>
            <a:schemeClr val="tx2"/>
          </a:solidFill>
          <a:latin typeface="Frutiger LT 45 Light" pitchFamily="34" charset="0"/>
          <a:ea typeface="黑体" pitchFamily="2" charset="-122"/>
        </a:defRPr>
      </a:lvl5pPr>
      <a:lvl6pPr marL="457200" algn="l" rtl="0" fontAlgn="base">
        <a:spcBef>
          <a:spcPct val="0"/>
        </a:spcBef>
        <a:spcAft>
          <a:spcPct val="0"/>
        </a:spcAft>
        <a:defRPr sz="3600" b="1">
          <a:solidFill>
            <a:schemeClr val="tx2"/>
          </a:solidFill>
          <a:latin typeface="Frutiger LT 45 Light" pitchFamily="34" charset="0"/>
          <a:ea typeface="黑体" pitchFamily="2" charset="-122"/>
        </a:defRPr>
      </a:lvl6pPr>
      <a:lvl7pPr marL="914400" algn="l" rtl="0" fontAlgn="base">
        <a:spcBef>
          <a:spcPct val="0"/>
        </a:spcBef>
        <a:spcAft>
          <a:spcPct val="0"/>
        </a:spcAft>
        <a:defRPr sz="3600" b="1">
          <a:solidFill>
            <a:schemeClr val="tx2"/>
          </a:solidFill>
          <a:latin typeface="Frutiger LT 45 Light" pitchFamily="34" charset="0"/>
          <a:ea typeface="黑体" pitchFamily="2" charset="-122"/>
        </a:defRPr>
      </a:lvl7pPr>
      <a:lvl8pPr marL="1371600" algn="l" rtl="0" fontAlgn="base">
        <a:spcBef>
          <a:spcPct val="0"/>
        </a:spcBef>
        <a:spcAft>
          <a:spcPct val="0"/>
        </a:spcAft>
        <a:defRPr sz="3600" b="1">
          <a:solidFill>
            <a:schemeClr val="tx2"/>
          </a:solidFill>
          <a:latin typeface="Frutiger LT 45 Light" pitchFamily="34" charset="0"/>
          <a:ea typeface="黑体" pitchFamily="2" charset="-122"/>
        </a:defRPr>
      </a:lvl8pPr>
      <a:lvl9pPr marL="1828800" algn="l" rtl="0" fontAlgn="base">
        <a:spcBef>
          <a:spcPct val="0"/>
        </a:spcBef>
        <a:spcAft>
          <a:spcPct val="0"/>
        </a:spcAft>
        <a:defRPr sz="3600" b="1">
          <a:solidFill>
            <a:schemeClr val="tx2"/>
          </a:solidFill>
          <a:latin typeface="Frutiger LT 45 Light" pitchFamily="34" charset="0"/>
          <a:ea typeface="黑体" pitchFamily="2" charset="-122"/>
        </a:defRPr>
      </a:lvl9pPr>
    </p:titleStyle>
    <p:bodyStyle>
      <a:lvl1pPr marL="342900" indent="-342900" algn="l" rtl="0" eaLnBrk="0" fontAlgn="base" hangingPunct="0">
        <a:spcBef>
          <a:spcPct val="0"/>
        </a:spcBef>
        <a:spcAft>
          <a:spcPct val="0"/>
        </a:spcAft>
        <a:buClr>
          <a:srgbClr val="777777"/>
        </a:buClr>
        <a:buSzPct val="85000"/>
        <a:buChar char="•"/>
        <a:defRPr sz="2200">
          <a:solidFill>
            <a:schemeClr val="tx1"/>
          </a:solidFill>
          <a:latin typeface="+mn-lt"/>
          <a:ea typeface="+mn-ea"/>
          <a:cs typeface="+mn-cs"/>
        </a:defRPr>
      </a:lvl1pPr>
      <a:lvl2pPr marL="742950" indent="-285750" algn="l" rtl="0" eaLnBrk="0" fontAlgn="base" hangingPunct="0">
        <a:spcBef>
          <a:spcPct val="0"/>
        </a:spcBef>
        <a:spcAft>
          <a:spcPct val="0"/>
        </a:spcAft>
        <a:buClr>
          <a:srgbClr val="777777"/>
        </a:buClr>
        <a:buSzPct val="85000"/>
        <a:buChar char="–"/>
        <a:defRPr sz="2200">
          <a:solidFill>
            <a:schemeClr val="tx1"/>
          </a:solidFill>
          <a:latin typeface="+mn-lt"/>
          <a:ea typeface="+mn-ea"/>
        </a:defRPr>
      </a:lvl2pPr>
      <a:lvl3pPr marL="11430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3pPr>
      <a:lvl4pPr marL="16002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4pPr>
      <a:lvl5pPr marL="20574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5pPr>
      <a:lvl6pPr marL="2514600" indent="-228600" algn="l" rtl="0" fontAlgn="base">
        <a:spcBef>
          <a:spcPct val="0"/>
        </a:spcBef>
        <a:spcAft>
          <a:spcPct val="0"/>
        </a:spcAft>
        <a:buClr>
          <a:srgbClr val="777777"/>
        </a:buClr>
        <a:buSzPct val="85000"/>
        <a:buChar char="»"/>
        <a:defRPr sz="2200">
          <a:solidFill>
            <a:schemeClr val="tx1"/>
          </a:solidFill>
          <a:latin typeface="+mn-lt"/>
          <a:ea typeface="+mn-ea"/>
        </a:defRPr>
      </a:lvl6pPr>
      <a:lvl7pPr marL="2971800" indent="-228600" algn="l" rtl="0" fontAlgn="base">
        <a:spcBef>
          <a:spcPct val="0"/>
        </a:spcBef>
        <a:spcAft>
          <a:spcPct val="0"/>
        </a:spcAft>
        <a:buClr>
          <a:srgbClr val="777777"/>
        </a:buClr>
        <a:buSzPct val="85000"/>
        <a:buChar char="»"/>
        <a:defRPr sz="2200">
          <a:solidFill>
            <a:schemeClr val="tx1"/>
          </a:solidFill>
          <a:latin typeface="+mn-lt"/>
          <a:ea typeface="+mn-ea"/>
        </a:defRPr>
      </a:lvl7pPr>
      <a:lvl8pPr marL="3429000" indent="-228600" algn="l" rtl="0" fontAlgn="base">
        <a:spcBef>
          <a:spcPct val="0"/>
        </a:spcBef>
        <a:spcAft>
          <a:spcPct val="0"/>
        </a:spcAft>
        <a:buClr>
          <a:srgbClr val="777777"/>
        </a:buClr>
        <a:buSzPct val="85000"/>
        <a:buChar char="»"/>
        <a:defRPr sz="2200">
          <a:solidFill>
            <a:schemeClr val="tx1"/>
          </a:solidFill>
          <a:latin typeface="+mn-lt"/>
          <a:ea typeface="+mn-ea"/>
        </a:defRPr>
      </a:lvl8pPr>
      <a:lvl9pPr marL="3886200" indent="-228600" algn="l" rtl="0" fontAlgn="base">
        <a:spcBef>
          <a:spcPct val="0"/>
        </a:spcBef>
        <a:spcAft>
          <a:spcPct val="0"/>
        </a:spcAft>
        <a:buClr>
          <a:srgbClr val="777777"/>
        </a:buClr>
        <a:buSzPct val="85000"/>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che168.com/che818/model/manual_content.php?id=112097"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9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3" descr="蒲公英"/>
          <p:cNvPicPr>
            <a:picLocks noChangeAspect="1" noChangeArrowheads="1"/>
          </p:cNvPicPr>
          <p:nvPr/>
        </p:nvPicPr>
        <p:blipFill>
          <a:blip r:embed="rId3" cstate="print"/>
          <a:srcRect t="4208" b="4440"/>
          <a:stretch>
            <a:fillRect/>
          </a:stretch>
        </p:blipFill>
        <p:spPr bwMode="auto">
          <a:xfrm>
            <a:off x="0" y="0"/>
            <a:ext cx="9144000" cy="6858000"/>
          </a:xfrm>
          <a:prstGeom prst="rect">
            <a:avLst/>
          </a:prstGeom>
          <a:noFill/>
          <a:ln w="9525">
            <a:noFill/>
            <a:miter lim="800000"/>
            <a:headEnd/>
            <a:tailEnd/>
          </a:ln>
        </p:spPr>
      </p:pic>
      <p:sp>
        <p:nvSpPr>
          <p:cNvPr id="29699" name="Rectangle 3"/>
          <p:cNvSpPr>
            <a:spLocks noChangeArrowheads="1"/>
          </p:cNvSpPr>
          <p:nvPr/>
        </p:nvSpPr>
        <p:spPr bwMode="auto">
          <a:xfrm>
            <a:off x="0" y="5734050"/>
            <a:ext cx="8893175" cy="792163"/>
          </a:xfrm>
          <a:prstGeom prst="rect">
            <a:avLst/>
          </a:prstGeom>
          <a:solidFill>
            <a:srgbClr val="00509B"/>
          </a:solidFill>
          <a:ln w="9525">
            <a:noFill/>
            <a:miter lim="800000"/>
            <a:headEnd/>
            <a:tailEnd/>
          </a:ln>
        </p:spPr>
        <p:txBody>
          <a:bodyPr wrap="none" anchor="ctr"/>
          <a:lstStyle/>
          <a:p>
            <a:endParaRPr lang="zh-CN" altLang="en-US"/>
          </a:p>
        </p:txBody>
      </p:sp>
      <p:sp>
        <p:nvSpPr>
          <p:cNvPr id="29700" name="Rectangle 4"/>
          <p:cNvSpPr>
            <a:spLocks noGrp="1" noChangeArrowheads="1"/>
          </p:cNvSpPr>
          <p:nvPr>
            <p:ph type="ctrTitle"/>
          </p:nvPr>
        </p:nvSpPr>
        <p:spPr>
          <a:xfrm>
            <a:off x="428596" y="928670"/>
            <a:ext cx="8459787" cy="1947862"/>
          </a:xfrm>
        </p:spPr>
        <p:txBody>
          <a:bodyPr/>
          <a:lstStyle/>
          <a:p>
            <a:pPr eaLnBrk="1" hangingPunct="1"/>
            <a:r>
              <a:rPr lang="zh-CN" altLang="en-US" dirty="0">
                <a:solidFill>
                  <a:schemeClr val="tx1"/>
                </a:solidFill>
              </a:rPr>
              <a:t>软件工程导论（第</a:t>
            </a:r>
            <a:r>
              <a:rPr lang="en-US" altLang="zh-CN" dirty="0">
                <a:solidFill>
                  <a:schemeClr val="tx1"/>
                </a:solidFill>
              </a:rPr>
              <a:t>6</a:t>
            </a:r>
            <a:r>
              <a:rPr lang="zh-CN" altLang="en-US" dirty="0">
                <a:solidFill>
                  <a:schemeClr val="tx1"/>
                </a:solidFill>
              </a:rPr>
              <a:t>版）</a:t>
            </a:r>
            <a:br>
              <a:rPr lang="en-US" altLang="zh-CN" dirty="0">
                <a:solidFill>
                  <a:schemeClr val="tx1"/>
                </a:solidFill>
              </a:rPr>
            </a:br>
            <a:br>
              <a:rPr lang="en-US" altLang="zh-CN" dirty="0">
                <a:solidFill>
                  <a:schemeClr val="tx1"/>
                </a:solidFill>
              </a:rPr>
            </a:br>
            <a:r>
              <a:rPr lang="zh-CN" altLang="en-US" sz="3600" i="1" dirty="0">
                <a:solidFill>
                  <a:srgbClr val="FF0000"/>
                </a:solidFill>
              </a:rPr>
              <a:t>第五章  总体设计</a:t>
            </a:r>
            <a:br>
              <a:rPr lang="en-US" altLang="zh-CN" dirty="0">
                <a:solidFill>
                  <a:schemeClr val="tx1"/>
                </a:solidFill>
              </a:rPr>
            </a:br>
            <a:endParaRPr lang="zh-CN" altLang="en-US" dirty="0">
              <a:solidFill>
                <a:schemeClr val="tx1"/>
              </a:solidFill>
            </a:endParaRPr>
          </a:p>
        </p:txBody>
      </p:sp>
      <p:sp>
        <p:nvSpPr>
          <p:cNvPr id="29702" name="Rectangle 5"/>
          <p:cNvSpPr>
            <a:spLocks noGrp="1" noChangeArrowheads="1"/>
          </p:cNvSpPr>
          <p:nvPr>
            <p:ph type="subTitle" idx="4294967295"/>
          </p:nvPr>
        </p:nvSpPr>
        <p:spPr>
          <a:xfrm>
            <a:off x="571472" y="4508515"/>
            <a:ext cx="6551613" cy="1135063"/>
          </a:xfrm>
        </p:spPr>
        <p:txBody>
          <a:bodyPr/>
          <a:lstStyle/>
          <a:p>
            <a:pPr eaLnBrk="1" hangingPunct="1">
              <a:buNone/>
            </a:pPr>
            <a:r>
              <a:rPr lang="zh-CN" altLang="en-US" sz="2400" dirty="0"/>
              <a:t>周杨</a:t>
            </a:r>
            <a:endParaRPr lang="en-US" altLang="zh-CN" sz="2400" dirty="0"/>
          </a:p>
          <a:p>
            <a:pPr eaLnBrk="1" hangingPunct="1"/>
            <a:endParaRPr lang="en-US" altLang="zh-CN" sz="2400" dirty="0"/>
          </a:p>
        </p:txBody>
      </p:sp>
      <p:sp>
        <p:nvSpPr>
          <p:cNvPr id="7" name="Rectangle 15"/>
          <p:cNvSpPr>
            <a:spLocks noChangeArrowheads="1"/>
          </p:cNvSpPr>
          <p:nvPr/>
        </p:nvSpPr>
        <p:spPr bwMode="auto">
          <a:xfrm>
            <a:off x="0" y="5734050"/>
            <a:ext cx="8893175" cy="792163"/>
          </a:xfrm>
          <a:prstGeom prst="rect">
            <a:avLst/>
          </a:prstGeom>
          <a:solidFill>
            <a:srgbClr val="00509B"/>
          </a:solidFill>
          <a:ln w="9525">
            <a:noFill/>
            <a:miter lim="800000"/>
            <a:headEnd/>
            <a:tailEnd/>
          </a:ln>
          <a:effectLst/>
        </p:spPr>
        <p:txBody>
          <a:bodyPr wrap="none" anchor="ctr"/>
          <a:lstStyle/>
          <a:p>
            <a:pPr>
              <a:defRPr/>
            </a:pPr>
            <a:endParaRPr lang="zh-CN" altLang="en-US">
              <a:ea typeface="黑体" pitchFamily="2" charset="-122"/>
            </a:endParaRPr>
          </a:p>
        </p:txBody>
      </p:sp>
      <p:sp>
        <p:nvSpPr>
          <p:cNvPr id="8" name="Rectangle 16"/>
          <p:cNvSpPr>
            <a:spLocks noChangeArrowheads="1"/>
          </p:cNvSpPr>
          <p:nvPr/>
        </p:nvSpPr>
        <p:spPr bwMode="auto">
          <a:xfrm>
            <a:off x="214282" y="5857892"/>
            <a:ext cx="3647152" cy="553998"/>
          </a:xfrm>
          <a:prstGeom prst="rect">
            <a:avLst/>
          </a:prstGeom>
          <a:noFill/>
          <a:ln w="9525">
            <a:noFill/>
            <a:miter lim="800000"/>
            <a:headEnd/>
            <a:tailEnd/>
          </a:ln>
          <a:effectLst/>
        </p:spPr>
        <p:txBody>
          <a:bodyPr wrap="none">
            <a:spAutoFit/>
          </a:bodyPr>
          <a:lstStyle/>
          <a:p>
            <a:pPr algn="l" eaLnBrk="1" hangingPunct="1">
              <a:buSzTx/>
              <a:buFontTx/>
              <a:buNone/>
              <a:defRPr/>
            </a:pPr>
            <a:r>
              <a:rPr lang="zh-CN" altLang="en-US" sz="3000" dirty="0">
                <a:solidFill>
                  <a:schemeClr val="bg1"/>
                </a:solidFill>
                <a:latin typeface="黑体" pitchFamily="49" charset="-122"/>
                <a:ea typeface="黑体" pitchFamily="49" charset="-122"/>
              </a:rPr>
              <a:t>东北大学秦皇岛分校</a:t>
            </a:r>
            <a:endParaRPr lang="en-US" altLang="zh-CN" sz="3000" dirty="0">
              <a:solidFill>
                <a:schemeClr val="bg1"/>
              </a:solidFill>
              <a:latin typeface="黑体" pitchFamily="49" charset="-122"/>
              <a:ea typeface="黑体" pitchFamily="49" charset="-122"/>
            </a:endParaRPr>
          </a:p>
        </p:txBody>
      </p:sp>
      <p:sp>
        <p:nvSpPr>
          <p:cNvPr id="9" name="Rectangle 6"/>
          <p:cNvSpPr>
            <a:spLocks noGrp="1" noChangeArrowheads="1"/>
          </p:cNvSpPr>
          <p:nvPr>
            <p:ph type="sldNum" sz="quarter" idx="12"/>
          </p:nvPr>
        </p:nvSpPr>
        <p:spPr>
          <a:xfrm>
            <a:off x="6572264" y="5857892"/>
            <a:ext cx="2133600" cy="476250"/>
          </a:xfrm>
        </p:spPr>
        <p:txBody>
          <a:bodyPr/>
          <a:lstStyle>
            <a:lvl1pPr>
              <a:defRPr sz="2800">
                <a:solidFill>
                  <a:schemeClr val="bg1"/>
                </a:solidFill>
                <a:latin typeface="+mn-ea"/>
                <a:ea typeface="+mn-ea"/>
              </a:defRPr>
            </a:lvl1pPr>
          </a:lstStyle>
          <a:p>
            <a:pPr>
              <a:defRPr/>
            </a:pPr>
            <a:r>
              <a:rPr lang="en-US" altLang="zh-CN" dirty="0"/>
              <a:t>2021</a:t>
            </a:r>
            <a:r>
              <a:rPr lang="zh-CN" altLang="en-US" dirty="0"/>
              <a:t>年</a:t>
            </a:r>
            <a:r>
              <a:rPr lang="en-US" altLang="zh-CN" dirty="0"/>
              <a:t>4</a:t>
            </a:r>
            <a:r>
              <a:rPr lang="zh-CN" altLang="en-US" dirty="0"/>
              <a:t>月</a:t>
            </a:r>
            <a:endParaRPr lang="en-US" altLang="zh-CN"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5.1.2 </a:t>
            </a:r>
            <a:r>
              <a:rPr lang="zh-CN" altLang="en-US" dirty="0">
                <a:latin typeface="+mj-ea"/>
              </a:rPr>
              <a:t>选择合理的方案</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300" b="1" dirty="0">
                <a:solidFill>
                  <a:schemeClr val="tx2"/>
                </a:solidFill>
                <a:latin typeface="+mn-ea"/>
              </a:rPr>
              <a:t>至少选取低成本、中等成本和高成本三种方案。每种方案准备四份资料：</a:t>
            </a:r>
          </a:p>
          <a:p>
            <a:pPr eaLnBrk="1" hangingPunct="1"/>
            <a:endParaRPr lang="zh-CN" altLang="en-US" sz="2400" b="1" dirty="0">
              <a:latin typeface="楷体_GB2312" pitchFamily="49" charset="-122"/>
              <a:ea typeface="楷体_GB2312" pitchFamily="49" charset="-122"/>
            </a:endParaRPr>
          </a:p>
          <a:p>
            <a:pPr lvl="1" eaLnBrk="1" hangingPunct="1"/>
            <a:r>
              <a:rPr lang="zh-CN" altLang="en-US" sz="2400" b="1" dirty="0">
                <a:solidFill>
                  <a:srgbClr val="FF0000"/>
                </a:solidFill>
                <a:latin typeface="楷体_GB2312" pitchFamily="49" charset="-122"/>
                <a:ea typeface="楷体_GB2312" pitchFamily="49" charset="-122"/>
              </a:rPr>
              <a:t>系统流程图；</a:t>
            </a:r>
          </a:p>
          <a:p>
            <a:pPr lvl="1" eaLnBrk="1" hangingPunct="1"/>
            <a:r>
              <a:rPr lang="zh-CN" altLang="en-US" sz="2400" b="1" dirty="0">
                <a:solidFill>
                  <a:srgbClr val="FF0000"/>
                </a:solidFill>
                <a:latin typeface="楷体_GB2312" pitchFamily="49" charset="-122"/>
                <a:ea typeface="楷体_GB2312" pitchFamily="49" charset="-122"/>
              </a:rPr>
              <a:t>组成系统的物理元素清单；</a:t>
            </a:r>
          </a:p>
          <a:p>
            <a:pPr lvl="1" eaLnBrk="1" hangingPunct="1"/>
            <a:r>
              <a:rPr lang="zh-CN" altLang="en-US" sz="2400" b="1" dirty="0">
                <a:solidFill>
                  <a:srgbClr val="FF0000"/>
                </a:solidFill>
                <a:latin typeface="楷体_GB2312" pitchFamily="49" charset="-122"/>
                <a:ea typeface="楷体_GB2312" pitchFamily="49" charset="-122"/>
              </a:rPr>
              <a:t>成本</a:t>
            </a:r>
            <a:r>
              <a:rPr lang="en-US" altLang="zh-CN" sz="2400" b="1" dirty="0">
                <a:solidFill>
                  <a:srgbClr val="FF0000"/>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效益分析；</a:t>
            </a:r>
          </a:p>
          <a:p>
            <a:pPr lvl="1" eaLnBrk="1" hangingPunct="1"/>
            <a:r>
              <a:rPr lang="zh-CN" altLang="en-US" sz="2400" b="1" dirty="0">
                <a:solidFill>
                  <a:srgbClr val="FF0000"/>
                </a:solidFill>
                <a:latin typeface="楷体_GB2312" pitchFamily="49" charset="-122"/>
                <a:ea typeface="楷体_GB2312" pitchFamily="49" charset="-122"/>
              </a:rPr>
              <a:t>实现这个系统的进度计划。</a:t>
            </a:r>
          </a:p>
          <a:p>
            <a:pPr eaLnBrk="1" hangingPunct="1">
              <a:lnSpc>
                <a:spcPct val="115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5.5.3</a:t>
            </a:r>
            <a:r>
              <a:rPr lang="zh-CN" altLang="en-US" dirty="0"/>
              <a:t>事务分析</a:t>
            </a:r>
          </a:p>
        </p:txBody>
      </p:sp>
      <p:sp>
        <p:nvSpPr>
          <p:cNvPr id="33795" name="内容占位符 2"/>
          <p:cNvSpPr>
            <a:spLocks noGrp="1"/>
          </p:cNvSpPr>
          <p:nvPr>
            <p:ph idx="1"/>
          </p:nvPr>
        </p:nvSpPr>
        <p:spPr>
          <a:xfrm>
            <a:off x="100042" y="1000124"/>
            <a:ext cx="8758238" cy="4643453"/>
          </a:xfrm>
        </p:spPr>
        <p:txBody>
          <a:bodyPr/>
          <a:lstStyle/>
          <a:p>
            <a:pPr eaLnBrk="1" hangingPunct="1">
              <a:lnSpc>
                <a:spcPct val="90000"/>
              </a:lnSpc>
            </a:pPr>
            <a:r>
              <a:rPr lang="zh-CN" altLang="en-US" sz="2400" b="1" dirty="0">
                <a:solidFill>
                  <a:schemeClr val="tx2"/>
                </a:solidFill>
                <a:latin typeface="+mn-ea"/>
              </a:rPr>
              <a:t>事务流映射成的软件结构包括一个接收分支和一个发送分支。</a:t>
            </a:r>
          </a:p>
          <a:p>
            <a:pPr eaLnBrk="1" hangingPunct="1">
              <a:lnSpc>
                <a:spcPct val="90000"/>
              </a:lnSpc>
            </a:pPr>
            <a:r>
              <a:rPr lang="zh-CN" altLang="en-US" sz="2400" b="1" dirty="0">
                <a:solidFill>
                  <a:schemeClr val="tx2"/>
                </a:solidFill>
                <a:latin typeface="+mn-ea"/>
              </a:rPr>
              <a:t>映射出接收分支结构的方法和变换分析映射出输入结构的方法很相像。即从事务中心的边界开始，把沿着接收流通路的处理映射成模块。</a:t>
            </a:r>
          </a:p>
          <a:p>
            <a:pPr eaLnBrk="1" hangingPunct="1">
              <a:lnSpc>
                <a:spcPct val="90000"/>
              </a:lnSpc>
            </a:pPr>
            <a:r>
              <a:rPr lang="zh-CN" altLang="en-US" sz="2400" b="1" dirty="0">
                <a:solidFill>
                  <a:schemeClr val="tx2"/>
                </a:solidFill>
                <a:latin typeface="+mn-ea"/>
              </a:rPr>
              <a:t>发送分支的结构包括一个调度模块，它控制下层的所有活动模块；然后把数据流图中的每个活动流通路映射成与它的流特征相对应的结构。</a:t>
            </a:r>
          </a:p>
          <a:p>
            <a:pPr eaLnBrk="1" hangingPunct="1"/>
            <a:endParaRPr lang="zh-CN" altLang="en-US" sz="2400" b="1" dirty="0">
              <a:solidFill>
                <a:schemeClr val="tx2"/>
              </a:solidFill>
              <a:latin typeface="+mn-ea"/>
            </a:endParaRPr>
          </a:p>
          <a:p>
            <a:pPr marL="933450" lvl="1" indent="-476250" eaLnBrk="1" hangingPunct="1">
              <a:buSzTx/>
            </a:pPr>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5.5.3</a:t>
            </a:r>
            <a:r>
              <a:rPr lang="zh-CN" altLang="en-US" dirty="0"/>
              <a:t>事务分析的映射方法</a:t>
            </a:r>
          </a:p>
        </p:txBody>
      </p:sp>
      <p:pic>
        <p:nvPicPr>
          <p:cNvPr id="5" name="Picture 3" descr="WEI"/>
          <p:cNvPicPr>
            <a:picLocks noGrp="1" noChangeAspect="1" noChangeArrowheads="1"/>
          </p:cNvPicPr>
          <p:nvPr>
            <p:ph idx="1"/>
          </p:nvPr>
        </p:nvPicPr>
        <p:blipFill>
          <a:blip r:embed="rId3"/>
          <a:srcRect/>
          <a:stretch>
            <a:fillRect/>
          </a:stretch>
        </p:blipFill>
        <p:spPr>
          <a:xfrm>
            <a:off x="836636" y="920750"/>
            <a:ext cx="7164388" cy="4722828"/>
          </a:xfrm>
          <a:noFill/>
        </p:spPr>
      </p:pic>
    </p:spTree>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5.5.4</a:t>
            </a:r>
            <a:r>
              <a:rPr lang="zh-CN" altLang="en-US" dirty="0"/>
              <a:t>设计优化</a:t>
            </a:r>
          </a:p>
        </p:txBody>
      </p:sp>
      <p:sp>
        <p:nvSpPr>
          <p:cNvPr id="33795" name="内容占位符 2"/>
          <p:cNvSpPr>
            <a:spLocks noGrp="1"/>
          </p:cNvSpPr>
          <p:nvPr>
            <p:ph idx="1"/>
          </p:nvPr>
        </p:nvSpPr>
        <p:spPr>
          <a:xfrm>
            <a:off x="100042" y="1000124"/>
            <a:ext cx="8758238" cy="4643453"/>
          </a:xfrm>
        </p:spPr>
        <p:txBody>
          <a:bodyPr/>
          <a:lstStyle/>
          <a:p>
            <a:pPr eaLnBrk="1" hangingPunct="1">
              <a:lnSpc>
                <a:spcPct val="90000"/>
              </a:lnSpc>
            </a:pPr>
            <a:r>
              <a:rPr lang="zh-CN" altLang="en-US" sz="2400" b="1" dirty="0">
                <a:solidFill>
                  <a:schemeClr val="tx2"/>
                </a:solidFill>
                <a:latin typeface="+mn-ea"/>
              </a:rPr>
              <a:t>应该在设计的</a:t>
            </a:r>
            <a:r>
              <a:rPr lang="zh-CN" altLang="en-US" sz="2400" b="1" dirty="0">
                <a:solidFill>
                  <a:srgbClr val="FF0000"/>
                </a:solidFill>
                <a:latin typeface="+mn-ea"/>
              </a:rPr>
              <a:t>早期阶段尽量对软件结构进行精化</a:t>
            </a:r>
            <a:r>
              <a:rPr lang="zh-CN" altLang="en-US" sz="2400" b="1" dirty="0">
                <a:solidFill>
                  <a:schemeClr val="tx2"/>
                </a:solidFill>
                <a:latin typeface="+mn-ea"/>
              </a:rPr>
              <a:t>。可以导出不同的软件结构，然后对它们进行评价和比较，力求得到“最好”的结果。这种优化的可能，是把</a:t>
            </a:r>
            <a:r>
              <a:rPr lang="zh-CN" altLang="en-US" sz="2400" b="1" dirty="0">
                <a:solidFill>
                  <a:srgbClr val="FF0000"/>
                </a:solidFill>
                <a:latin typeface="+mn-ea"/>
              </a:rPr>
              <a:t>软件结构设计和过程设计分开的真正优点之一</a:t>
            </a:r>
            <a:r>
              <a:rPr lang="zh-CN" altLang="en-US" sz="2400" b="1" dirty="0">
                <a:solidFill>
                  <a:schemeClr val="tx2"/>
                </a:solidFill>
                <a:latin typeface="+mn-ea"/>
              </a:rPr>
              <a:t>。</a:t>
            </a:r>
          </a:p>
          <a:p>
            <a:pPr lvl="1" eaLnBrk="1" hangingPunct="1">
              <a:lnSpc>
                <a:spcPct val="90000"/>
              </a:lnSpc>
            </a:pPr>
            <a:endParaRPr lang="zh-CN" altLang="en-US" sz="2400" b="1" dirty="0">
              <a:solidFill>
                <a:schemeClr val="tx2"/>
              </a:solidFill>
              <a:latin typeface="+mn-ea"/>
            </a:endParaRPr>
          </a:p>
          <a:p>
            <a:pPr eaLnBrk="1" hangingPunct="1">
              <a:lnSpc>
                <a:spcPct val="90000"/>
              </a:lnSpc>
            </a:pPr>
            <a:r>
              <a:rPr lang="zh-CN" altLang="en-US" sz="2400" b="1" dirty="0">
                <a:solidFill>
                  <a:schemeClr val="tx2"/>
                </a:solidFill>
                <a:latin typeface="+mn-ea"/>
              </a:rPr>
              <a:t>设计优化应该力求做到在</a:t>
            </a:r>
            <a:r>
              <a:rPr lang="zh-CN" altLang="en-US" sz="2400" b="1" dirty="0">
                <a:solidFill>
                  <a:srgbClr val="FF0000"/>
                </a:solidFill>
                <a:latin typeface="+mn-ea"/>
              </a:rPr>
              <a:t>有效的模块化的前提下使用最少量的模块</a:t>
            </a:r>
            <a:r>
              <a:rPr lang="zh-CN" altLang="en-US" sz="2400" b="1" dirty="0">
                <a:solidFill>
                  <a:schemeClr val="tx2"/>
                </a:solidFill>
                <a:latin typeface="+mn-ea"/>
              </a:rPr>
              <a:t>，以及在能够满足信息要求的前提下使用最简单的数据结构。 </a:t>
            </a:r>
          </a:p>
          <a:p>
            <a:pPr eaLnBrk="1" hangingPunct="1"/>
            <a:endParaRPr lang="zh-CN" altLang="en-US" sz="2400" b="1" dirty="0">
              <a:solidFill>
                <a:schemeClr val="tx2"/>
              </a:solidFill>
              <a:latin typeface="+mn-ea"/>
            </a:endParaRPr>
          </a:p>
          <a:p>
            <a:pPr marL="933450" lvl="1" indent="-476250" eaLnBrk="1" hangingPunct="1">
              <a:buSzTx/>
            </a:pPr>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8329642" cy="654050"/>
          </a:xfrm>
        </p:spPr>
        <p:txBody>
          <a:bodyPr/>
          <a:lstStyle/>
          <a:p>
            <a:r>
              <a:rPr lang="en-US" altLang="zh-CN" dirty="0"/>
              <a:t>5.5.4</a:t>
            </a:r>
            <a:r>
              <a:rPr lang="zh-CN" altLang="en-US" sz="3200" dirty="0"/>
              <a:t>对时间起决定性作用的软件的优化方法</a:t>
            </a:r>
          </a:p>
        </p:txBody>
      </p:sp>
      <p:sp>
        <p:nvSpPr>
          <p:cNvPr id="33795" name="内容占位符 2"/>
          <p:cNvSpPr>
            <a:spLocks noGrp="1"/>
          </p:cNvSpPr>
          <p:nvPr>
            <p:ph idx="1"/>
          </p:nvPr>
        </p:nvSpPr>
        <p:spPr>
          <a:xfrm>
            <a:off x="100042" y="1000124"/>
            <a:ext cx="8758238" cy="4643453"/>
          </a:xfrm>
        </p:spPr>
        <p:txBody>
          <a:bodyPr/>
          <a:lstStyle/>
          <a:p>
            <a:pPr marL="457200" indent="-457200" eaLnBrk="1" hangingPunct="1">
              <a:buFont typeface="Wingdings" pitchFamily="2" charset="2"/>
              <a:buAutoNum type="arabicPeriod"/>
            </a:pPr>
            <a:r>
              <a:rPr lang="zh-CN" altLang="en-US" sz="2400" b="1" dirty="0">
                <a:solidFill>
                  <a:schemeClr val="tx2"/>
                </a:solidFill>
                <a:latin typeface="+mn-ea"/>
              </a:rPr>
              <a:t>在不考虑时间因素的前提下开发并精化软件结构；</a:t>
            </a:r>
          </a:p>
          <a:p>
            <a:pPr marL="457200" indent="-457200" eaLnBrk="1" hangingPunct="1">
              <a:buFont typeface="Wingdings" pitchFamily="2" charset="2"/>
              <a:buAutoNum type="arabicPeriod"/>
            </a:pPr>
            <a:r>
              <a:rPr lang="zh-CN" altLang="en-US" sz="2400" b="1" dirty="0">
                <a:solidFill>
                  <a:schemeClr val="tx2"/>
                </a:solidFill>
                <a:latin typeface="+mn-ea"/>
              </a:rPr>
              <a:t>在详细设计阶段选出最耗费时间的那些模块，仔细地设计它们的处理过程（算法），以求提高效率；</a:t>
            </a:r>
          </a:p>
          <a:p>
            <a:pPr marL="457200" indent="-457200" eaLnBrk="1" hangingPunct="1">
              <a:buFont typeface="Wingdings" pitchFamily="2" charset="2"/>
              <a:buAutoNum type="arabicPeriod"/>
            </a:pPr>
            <a:r>
              <a:rPr lang="zh-CN" altLang="en-US" sz="2400" b="1" dirty="0">
                <a:solidFill>
                  <a:schemeClr val="tx2"/>
                </a:solidFill>
                <a:latin typeface="+mn-ea"/>
              </a:rPr>
              <a:t>使用高级程序设计语言编写程序；</a:t>
            </a:r>
          </a:p>
          <a:p>
            <a:pPr marL="457200" indent="-457200" eaLnBrk="1" hangingPunct="1">
              <a:buFont typeface="Wingdings" pitchFamily="2" charset="2"/>
              <a:buAutoNum type="arabicPeriod"/>
            </a:pPr>
            <a:r>
              <a:rPr lang="zh-CN" altLang="en-US" sz="2400" b="1" dirty="0">
                <a:solidFill>
                  <a:schemeClr val="tx2"/>
                </a:solidFill>
                <a:latin typeface="+mn-ea"/>
              </a:rPr>
              <a:t>在软件中孤立出那些大量占用处理机资源的模块；</a:t>
            </a:r>
          </a:p>
          <a:p>
            <a:pPr marL="457200" indent="-457200" eaLnBrk="1" hangingPunct="1">
              <a:buFont typeface="Wingdings" pitchFamily="2" charset="2"/>
              <a:buAutoNum type="arabicPeriod"/>
            </a:pPr>
            <a:r>
              <a:rPr lang="zh-CN" altLang="en-US" sz="2400" b="1" dirty="0">
                <a:solidFill>
                  <a:schemeClr val="tx2"/>
                </a:solidFill>
                <a:latin typeface="+mn-ea"/>
              </a:rPr>
              <a:t>必要时重新设计或用依赖于机器的语言重写上述大量占用资源的模块的代码，以求提高效率。</a:t>
            </a:r>
          </a:p>
          <a:p>
            <a:pPr marL="457200" indent="-457200" eaLnBrk="1" hangingPunct="1">
              <a:buFont typeface="Wingdings" pitchFamily="2" charset="2"/>
              <a:buAutoNum type="arabicPeriod"/>
            </a:pPr>
            <a:endParaRPr lang="zh-CN" altLang="en-US" sz="2400" b="1" dirty="0">
              <a:solidFill>
                <a:schemeClr val="tx2"/>
              </a:solidFill>
              <a:latin typeface="+mn-ea"/>
            </a:endParaRPr>
          </a:p>
          <a:p>
            <a:pPr marL="457200" indent="-457200" eaLnBrk="1" hangingPunct="1">
              <a:buFont typeface="Wingdings" pitchFamily="2" charset="2"/>
              <a:buNone/>
            </a:pPr>
            <a:r>
              <a:rPr lang="zh-CN" altLang="en-US" sz="2400" b="1" dirty="0">
                <a:solidFill>
                  <a:schemeClr val="tx2"/>
                </a:solidFill>
                <a:latin typeface="+mn-ea"/>
              </a:rPr>
              <a:t>一句格言“先使它能工作，然后再使它快起来。”</a:t>
            </a:r>
          </a:p>
          <a:p>
            <a:pPr eaLnBrk="1" hangingPunct="1"/>
            <a:endParaRPr lang="zh-CN" altLang="en-US" sz="2400" b="1" dirty="0">
              <a:solidFill>
                <a:schemeClr val="tx2"/>
              </a:solidFill>
              <a:latin typeface="+mn-ea"/>
            </a:endParaRPr>
          </a:p>
          <a:p>
            <a:pPr marL="933450" lvl="1" indent="-476250" eaLnBrk="1" hangingPunct="1">
              <a:buSzTx/>
            </a:pPr>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5.1.3 </a:t>
            </a:r>
            <a:r>
              <a:rPr lang="zh-CN" altLang="en-US" dirty="0">
                <a:latin typeface="+mj-ea"/>
              </a:rPr>
              <a:t>推荐最佳方案</a:t>
            </a:r>
          </a:p>
        </p:txBody>
      </p:sp>
      <p:sp>
        <p:nvSpPr>
          <p:cNvPr id="33795" name="内容占位符 2"/>
          <p:cNvSpPr>
            <a:spLocks noGrp="1"/>
          </p:cNvSpPr>
          <p:nvPr>
            <p:ph idx="1"/>
          </p:nvPr>
        </p:nvSpPr>
        <p:spPr>
          <a:xfrm>
            <a:off x="285720" y="1000124"/>
            <a:ext cx="8501122" cy="4643453"/>
          </a:xfrm>
        </p:spPr>
        <p:txBody>
          <a:bodyPr/>
          <a:lstStyle/>
          <a:p>
            <a:pPr eaLnBrk="1" hangingPunct="1">
              <a:spcAft>
                <a:spcPct val="50000"/>
              </a:spcAft>
            </a:pPr>
            <a:r>
              <a:rPr lang="zh-CN" altLang="en-US" sz="2000" b="1" dirty="0">
                <a:solidFill>
                  <a:schemeClr val="tx2"/>
                </a:solidFill>
                <a:latin typeface="+mn-ea"/>
              </a:rPr>
              <a:t>分析员应该综合分析对比各种合理方案的利弊，推荐一个最佳的方案，并且为推荐的方案制定详细的实现计划。</a:t>
            </a:r>
          </a:p>
          <a:p>
            <a:pPr eaLnBrk="1" hangingPunct="1"/>
            <a:r>
              <a:rPr lang="zh-CN" altLang="en-US" sz="2000" b="1" dirty="0">
                <a:solidFill>
                  <a:schemeClr val="tx2"/>
                </a:solidFill>
                <a:latin typeface="+mn-ea"/>
              </a:rPr>
              <a:t>在</a:t>
            </a:r>
            <a:r>
              <a:rPr lang="zh-CN" altLang="en-US" sz="2000" b="1" dirty="0">
                <a:solidFill>
                  <a:srgbClr val="FF0000"/>
                </a:solidFill>
                <a:latin typeface="+mn-ea"/>
              </a:rPr>
              <a:t>使用部门</a:t>
            </a:r>
            <a:r>
              <a:rPr lang="zh-CN" altLang="en-US" sz="2000" b="1" dirty="0">
                <a:solidFill>
                  <a:schemeClr val="tx2"/>
                </a:solidFill>
                <a:latin typeface="+mn-ea"/>
              </a:rPr>
              <a:t>的负责人接受了分析员所推荐的方案之后，将进入总体设计过程的下一个重要阶段</a:t>
            </a:r>
            <a:r>
              <a:rPr lang="en-US" altLang="zh-CN" sz="2000" b="1" dirty="0">
                <a:solidFill>
                  <a:schemeClr val="tx2"/>
                </a:solidFill>
                <a:latin typeface="+mn-ea"/>
              </a:rPr>
              <a:t>——</a:t>
            </a:r>
            <a:r>
              <a:rPr lang="zh-CN" altLang="en-US" sz="2000" b="1" dirty="0">
                <a:solidFill>
                  <a:srgbClr val="FF0000"/>
                </a:solidFill>
                <a:latin typeface="+mn-ea"/>
              </a:rPr>
              <a:t>结构设计</a:t>
            </a:r>
            <a:r>
              <a:rPr lang="zh-CN" altLang="en-US" sz="2000" b="1" dirty="0">
                <a:solidFill>
                  <a:schemeClr val="tx2"/>
                </a:solidFill>
                <a:latin typeface="+mn-ea"/>
              </a:rPr>
              <a:t>。</a:t>
            </a:r>
          </a:p>
          <a:p>
            <a:pPr eaLnBrk="1" hangingPunct="1"/>
            <a:endParaRPr lang="zh-CN" altLang="en-US" sz="2000" b="1" dirty="0">
              <a:latin typeface="楷体_GB2312" pitchFamily="49" charset="-122"/>
              <a:ea typeface="楷体_GB2312" pitchFamily="49" charset="-122"/>
            </a:endParaRPr>
          </a:p>
          <a:p>
            <a:pPr eaLnBrk="1" hangingPunct="1">
              <a:lnSpc>
                <a:spcPct val="115000"/>
              </a:lnSpc>
            </a:pPr>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5.1.4 </a:t>
            </a:r>
            <a:r>
              <a:rPr lang="zh-CN" altLang="en-US" dirty="0">
                <a:latin typeface="+mj-ea"/>
              </a:rPr>
              <a:t>功能分解</a:t>
            </a:r>
          </a:p>
        </p:txBody>
      </p:sp>
      <p:sp>
        <p:nvSpPr>
          <p:cNvPr id="33795" name="内容占位符 2"/>
          <p:cNvSpPr>
            <a:spLocks noGrp="1"/>
          </p:cNvSpPr>
          <p:nvPr>
            <p:ph idx="1"/>
          </p:nvPr>
        </p:nvSpPr>
        <p:spPr>
          <a:xfrm>
            <a:off x="214282" y="1000124"/>
            <a:ext cx="8572560" cy="4643453"/>
          </a:xfrm>
        </p:spPr>
        <p:txBody>
          <a:bodyPr/>
          <a:lstStyle/>
          <a:p>
            <a:pPr eaLnBrk="1" hangingPunct="1">
              <a:spcAft>
                <a:spcPct val="50000"/>
              </a:spcAft>
            </a:pPr>
            <a:r>
              <a:rPr lang="zh-CN" altLang="en-US" sz="2000" b="1" dirty="0">
                <a:solidFill>
                  <a:schemeClr val="tx2"/>
                </a:solidFill>
                <a:latin typeface="+mn-ea"/>
              </a:rPr>
              <a:t>程序（特别是复杂的大型程序）设计通常分为两个阶段完成：</a:t>
            </a:r>
          </a:p>
          <a:p>
            <a:pPr lvl="1" eaLnBrk="1" hangingPunct="1">
              <a:defRPr/>
            </a:pPr>
            <a:r>
              <a:rPr lang="zh-CN" altLang="en-US" sz="2000" b="1" dirty="0">
                <a:solidFill>
                  <a:srgbClr val="FF3300"/>
                </a:solidFill>
                <a:latin typeface="黑体" pitchFamily="49" charset="-122"/>
                <a:ea typeface="黑体" pitchFamily="49" charset="-122"/>
              </a:rPr>
              <a:t>结构设计</a:t>
            </a:r>
            <a:r>
              <a:rPr lang="zh-CN" altLang="en-US" sz="2000" b="1" dirty="0">
                <a:solidFill>
                  <a:schemeClr val="bg2"/>
                </a:solidFill>
                <a:latin typeface="黑体" pitchFamily="49" charset="-122"/>
                <a:ea typeface="黑体" pitchFamily="49" charset="-122"/>
              </a:rPr>
              <a:t>：</a:t>
            </a:r>
            <a:r>
              <a:rPr lang="zh-CN" altLang="en-US" sz="2000" b="1" dirty="0">
                <a:latin typeface="黑体" pitchFamily="49" charset="-122"/>
                <a:ea typeface="黑体" pitchFamily="49" charset="-122"/>
              </a:rPr>
              <a:t>结构设计是总体设计阶段的任务。结构设计确定程序由</a:t>
            </a:r>
            <a:r>
              <a:rPr lang="zh-CN" altLang="en-US" sz="2000" b="1" dirty="0">
                <a:solidFill>
                  <a:srgbClr val="FF0000"/>
                </a:solidFill>
                <a:latin typeface="黑体" pitchFamily="49" charset="-122"/>
                <a:ea typeface="黑体" pitchFamily="49" charset="-122"/>
              </a:rPr>
              <a:t>哪些模块组成</a:t>
            </a:r>
            <a:r>
              <a:rPr lang="zh-CN" altLang="en-US" sz="2000" b="1" dirty="0">
                <a:latin typeface="黑体" pitchFamily="49" charset="-122"/>
                <a:ea typeface="黑体" pitchFamily="49" charset="-122"/>
              </a:rPr>
              <a:t>，以及这些</a:t>
            </a:r>
            <a:r>
              <a:rPr lang="zh-CN" altLang="en-US" sz="2000" b="1" dirty="0">
                <a:solidFill>
                  <a:srgbClr val="FF0000"/>
                </a:solidFill>
                <a:latin typeface="黑体" pitchFamily="49" charset="-122"/>
                <a:ea typeface="黑体" pitchFamily="49" charset="-122"/>
              </a:rPr>
              <a:t>模块之间的关系</a:t>
            </a:r>
            <a:r>
              <a:rPr lang="zh-CN" altLang="en-US" sz="2000" b="1" dirty="0">
                <a:latin typeface="黑体" pitchFamily="49" charset="-122"/>
                <a:ea typeface="黑体" pitchFamily="49" charset="-122"/>
              </a:rPr>
              <a:t>。</a:t>
            </a:r>
            <a:endParaRPr lang="en-US" altLang="zh-CN" sz="2000" b="1" dirty="0">
              <a:latin typeface="黑体" pitchFamily="49" charset="-122"/>
              <a:ea typeface="黑体" pitchFamily="49" charset="-122"/>
            </a:endParaRPr>
          </a:p>
          <a:p>
            <a:pPr lvl="1" eaLnBrk="1" hangingPunct="1">
              <a:spcAft>
                <a:spcPct val="50000"/>
              </a:spcAft>
              <a:defRPr/>
            </a:pPr>
            <a:r>
              <a:rPr lang="zh-CN" altLang="en-US" sz="2000" b="1" dirty="0">
                <a:solidFill>
                  <a:srgbClr val="FF3300"/>
                </a:solidFill>
                <a:latin typeface="黑体" pitchFamily="49" charset="-122"/>
                <a:ea typeface="黑体" pitchFamily="49" charset="-122"/>
              </a:rPr>
              <a:t>过程设计</a:t>
            </a:r>
            <a:r>
              <a:rPr lang="zh-CN" altLang="en-US" sz="2000" b="1" dirty="0">
                <a:latin typeface="黑体" pitchFamily="49" charset="-122"/>
                <a:ea typeface="黑体" pitchFamily="49" charset="-122"/>
              </a:rPr>
              <a:t>：过程设计是详细设计阶段的任务。过程设计确定每个模块的处理过程。</a:t>
            </a:r>
            <a:endParaRPr lang="en-US" altLang="zh-CN" sz="2000" b="1" dirty="0">
              <a:latin typeface="黑体" pitchFamily="49" charset="-122"/>
              <a:ea typeface="黑体" pitchFamily="49" charset="-122"/>
            </a:endParaRPr>
          </a:p>
          <a:p>
            <a:pPr marL="342900" lvl="1" indent="-342900" eaLnBrk="1" hangingPunct="1">
              <a:buFontTx/>
              <a:buChar char="•"/>
              <a:defRPr/>
            </a:pPr>
            <a:r>
              <a:rPr lang="zh-CN" altLang="en-US" sz="2000" b="1" dirty="0">
                <a:solidFill>
                  <a:schemeClr val="tx2"/>
                </a:solidFill>
                <a:latin typeface="楷体_GB2312" pitchFamily="49" charset="-122"/>
              </a:rPr>
              <a:t>进行功能分解的目的，不是从应用角度，而是</a:t>
            </a:r>
            <a:r>
              <a:rPr lang="zh-CN" altLang="en-US" sz="2000" b="1" dirty="0">
                <a:solidFill>
                  <a:srgbClr val="FF0000"/>
                </a:solidFill>
                <a:latin typeface="楷体_GB2312" pitchFamily="49" charset="-122"/>
              </a:rPr>
              <a:t>从实现角度，针对的是少数功能</a:t>
            </a:r>
            <a:r>
              <a:rPr lang="zh-CN" altLang="en-US" sz="2000" b="1" dirty="0">
                <a:solidFill>
                  <a:schemeClr val="tx2"/>
                </a:solidFill>
                <a:latin typeface="楷体_GB2312" pitchFamily="49" charset="-122"/>
              </a:rPr>
              <a:t>。这些功能不是不明确，而是功能实现起来较复杂，将其分解成比较简单的功能，使每个功能的实现变得明显易懂。</a:t>
            </a:r>
            <a:r>
              <a:rPr lang="zh-CN" altLang="en-US" sz="2000" b="1" dirty="0">
                <a:solidFill>
                  <a:srgbClr val="FF0000"/>
                </a:solidFill>
                <a:latin typeface="黑体" pitchFamily="49" charset="-122"/>
                <a:ea typeface="黑体" pitchFamily="49" charset="-122"/>
              </a:rPr>
              <a:t>功能分解导致数据流图的进一步细化</a:t>
            </a:r>
            <a:r>
              <a:rPr lang="zh-CN" altLang="en-US" sz="2000" b="1" dirty="0">
                <a:latin typeface="黑体" pitchFamily="49" charset="-122"/>
                <a:ea typeface="黑体" pitchFamily="49" charset="-122"/>
              </a:rPr>
              <a:t>，同时还应该用</a:t>
            </a:r>
            <a:r>
              <a:rPr lang="en-US" altLang="zh-CN" sz="2000" b="1" dirty="0">
                <a:solidFill>
                  <a:srgbClr val="FF0000"/>
                </a:solidFill>
                <a:latin typeface="黑体" pitchFamily="49" charset="-122"/>
                <a:ea typeface="黑体" pitchFamily="49" charset="-122"/>
              </a:rPr>
              <a:t>IPO</a:t>
            </a:r>
            <a:r>
              <a:rPr lang="zh-CN" altLang="en-US" sz="2000" b="1" dirty="0">
                <a:solidFill>
                  <a:srgbClr val="FF0000"/>
                </a:solidFill>
                <a:latin typeface="黑体" pitchFamily="49" charset="-122"/>
                <a:ea typeface="黑体" pitchFamily="49" charset="-122"/>
              </a:rPr>
              <a:t>图或其他适当的工具简要描述细化后每个处理的算法 </a:t>
            </a:r>
          </a:p>
          <a:p>
            <a:pPr eaLnBrk="1" hangingPunct="1"/>
            <a:endParaRPr lang="zh-CN" altLang="en-US" sz="2000" b="1" dirty="0">
              <a:latin typeface="楷体_GB2312" pitchFamily="49" charset="-122"/>
              <a:ea typeface="楷体_GB2312" pitchFamily="49" charset="-122"/>
            </a:endParaRPr>
          </a:p>
          <a:p>
            <a:pPr eaLnBrk="1" hangingPunct="1">
              <a:lnSpc>
                <a:spcPct val="115000"/>
              </a:lnSpc>
            </a:pPr>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5.1.5 </a:t>
            </a:r>
            <a:r>
              <a:rPr lang="zh-CN" altLang="en-US" dirty="0">
                <a:latin typeface="+mj-ea"/>
              </a:rPr>
              <a:t>设计软件结构</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rgbClr val="FF0000"/>
                </a:solidFill>
                <a:latin typeface="+mn-ea"/>
              </a:rPr>
              <a:t>软件结构：以模块为单位的层次结构。</a:t>
            </a:r>
          </a:p>
          <a:p>
            <a:pPr eaLnBrk="1" hangingPunct="1"/>
            <a:r>
              <a:rPr lang="zh-CN" altLang="en-US" sz="2400" b="1" dirty="0">
                <a:solidFill>
                  <a:srgbClr val="FF0000"/>
                </a:solidFill>
                <a:latin typeface="+mn-ea"/>
              </a:rPr>
              <a:t>应该把模块组织成良好的层次系统，</a:t>
            </a:r>
            <a:r>
              <a:rPr lang="zh-CN" altLang="en-US" sz="2400" b="1" dirty="0">
                <a:solidFill>
                  <a:schemeClr val="tx2"/>
                </a:solidFill>
                <a:latin typeface="+mn-ea"/>
              </a:rPr>
              <a:t>顶层模块调用它的下层模块以实现程序的完整功能，每个下层模块再调用更下层的模块，从而完成程序的一个子功能，最下层的模块完成最具体的功能。</a:t>
            </a:r>
            <a:endParaRPr lang="en-US" altLang="zh-CN" sz="2400" b="1" dirty="0">
              <a:solidFill>
                <a:schemeClr val="tx2"/>
              </a:solidFill>
              <a:latin typeface="+mn-ea"/>
            </a:endParaRPr>
          </a:p>
          <a:p>
            <a:pPr eaLnBrk="1" hangingPunct="1"/>
            <a:r>
              <a:rPr lang="zh-CN" altLang="en-US" sz="2400" b="1" dirty="0">
                <a:solidFill>
                  <a:srgbClr val="FF0000"/>
                </a:solidFill>
                <a:latin typeface="+mn-ea"/>
              </a:rPr>
              <a:t>方法：</a:t>
            </a:r>
            <a:r>
              <a:rPr lang="zh-CN" altLang="en-US" sz="2400" b="1" dirty="0">
                <a:solidFill>
                  <a:schemeClr val="tx2"/>
                </a:solidFill>
                <a:latin typeface="+mn-ea"/>
              </a:rPr>
              <a:t>根据数据流图的层次关系导出软件结构。</a:t>
            </a:r>
            <a:endParaRPr lang="en-US" altLang="zh-CN" sz="2400" b="1" dirty="0">
              <a:solidFill>
                <a:schemeClr val="tx2"/>
              </a:solidFill>
              <a:latin typeface="+mn-ea"/>
            </a:endParaRPr>
          </a:p>
          <a:p>
            <a:pPr eaLnBrk="1" hangingPunct="1"/>
            <a:r>
              <a:rPr lang="zh-CN" altLang="en-US" sz="2400" b="1" dirty="0">
                <a:solidFill>
                  <a:srgbClr val="FF0000"/>
                </a:solidFill>
                <a:latin typeface="+mn-ea"/>
              </a:rPr>
              <a:t>任务：</a:t>
            </a:r>
            <a:r>
              <a:rPr lang="zh-CN" altLang="en-US" sz="2400" b="1" dirty="0">
                <a:solidFill>
                  <a:schemeClr val="tx2"/>
                </a:solidFill>
                <a:latin typeface="+mn-ea"/>
              </a:rPr>
              <a:t>划分程序模块、确定模块间的逻辑关系及接口参数；</a:t>
            </a:r>
            <a:endParaRPr lang="en-US" altLang="zh-CN" sz="2400" b="1" dirty="0">
              <a:solidFill>
                <a:schemeClr val="tx2"/>
              </a:solidFill>
              <a:latin typeface="+mn-ea"/>
            </a:endParaRPr>
          </a:p>
          <a:p>
            <a:pPr eaLnBrk="1" hangingPunct="1"/>
            <a:r>
              <a:rPr lang="zh-CN" altLang="en-US" sz="2400" b="1" dirty="0">
                <a:solidFill>
                  <a:schemeClr val="tx2"/>
                </a:solidFill>
                <a:latin typeface="+mn-ea"/>
              </a:rPr>
              <a:t>如果数据流图设计得好，</a:t>
            </a:r>
            <a:r>
              <a:rPr lang="zh-CN" altLang="en-US" sz="2400" b="1" dirty="0">
                <a:solidFill>
                  <a:srgbClr val="FF0000"/>
                </a:solidFill>
                <a:latin typeface="+mn-ea"/>
              </a:rPr>
              <a:t>数据流图和软件结构具有极强的对应关系。</a:t>
            </a:r>
          </a:p>
          <a:p>
            <a:pPr eaLnBrk="1" hangingPunct="1"/>
            <a:endParaRPr lang="zh-CN" altLang="en-US" sz="2400" b="1" dirty="0">
              <a:solidFill>
                <a:schemeClr val="tx2"/>
              </a:solidFill>
              <a:latin typeface="+mn-ea"/>
            </a:endParaRPr>
          </a:p>
          <a:p>
            <a:pPr eaLnBrk="1" hangingPunct="1"/>
            <a:endParaRPr lang="zh-CN" altLang="en-US" sz="2400" b="1" dirty="0">
              <a:solidFill>
                <a:schemeClr val="tx2"/>
              </a:solidFill>
              <a:latin typeface="+mn-ea"/>
            </a:endParaRPr>
          </a:p>
          <a:p>
            <a:pPr eaLnBrk="1" hangingPunct="1">
              <a:lnSpc>
                <a:spcPct val="115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5.1.6 </a:t>
            </a:r>
            <a:r>
              <a:rPr lang="zh-CN" altLang="en-US" dirty="0">
                <a:latin typeface="+mj-ea"/>
              </a:rPr>
              <a:t>数据库设计</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000" b="1" dirty="0">
                <a:solidFill>
                  <a:schemeClr val="tx2"/>
                </a:solidFill>
                <a:latin typeface="+mn-ea"/>
              </a:rPr>
              <a:t>如需使用数据库，分析员应该在需求分析阶段对系统数据要求所做的分析的基础上进一步设计数据库。</a:t>
            </a:r>
            <a:endParaRPr lang="en-US" altLang="zh-CN" sz="2000" b="1" dirty="0">
              <a:solidFill>
                <a:schemeClr val="tx2"/>
              </a:solidFill>
              <a:latin typeface="+mn-ea"/>
            </a:endParaRPr>
          </a:p>
          <a:p>
            <a:pPr eaLnBrk="1" hangingPunct="1"/>
            <a:r>
              <a:rPr lang="zh-CN" altLang="en-US" sz="2000" b="1" dirty="0">
                <a:solidFill>
                  <a:schemeClr val="tx2"/>
                </a:solidFill>
                <a:latin typeface="+mn-ea"/>
              </a:rPr>
              <a:t>总体设计阶段的数据库设计包括：</a:t>
            </a:r>
          </a:p>
          <a:p>
            <a:pPr indent="96838" algn="just">
              <a:lnSpc>
                <a:spcPct val="100000"/>
              </a:lnSpc>
              <a:buClr>
                <a:schemeClr val="accent1"/>
              </a:buClr>
              <a:buSzPct val="80000"/>
              <a:buFont typeface="Wingdings" pitchFamily="2" charset="2"/>
              <a:buNone/>
            </a:pPr>
            <a:r>
              <a:rPr lang="zh-CN" altLang="en-US" sz="2000" b="1" dirty="0">
                <a:solidFill>
                  <a:srgbClr val="FF0000"/>
                </a:solidFill>
                <a:latin typeface="+mn-ea"/>
                <a:sym typeface="Marlett" pitchFamily="2" charset="2"/>
              </a:rPr>
              <a:t>数据库管理系统的选择</a:t>
            </a:r>
            <a:endParaRPr lang="zh-CN" altLang="en-US" sz="2000" b="1" dirty="0">
              <a:solidFill>
                <a:srgbClr val="FF0000"/>
              </a:solidFill>
              <a:latin typeface="+mn-ea"/>
            </a:endParaRPr>
          </a:p>
          <a:p>
            <a:pPr indent="96838" algn="just">
              <a:lnSpc>
                <a:spcPct val="100000"/>
              </a:lnSpc>
              <a:buClr>
                <a:schemeClr val="accent1"/>
              </a:buClr>
              <a:buSzPct val="80000"/>
              <a:buFont typeface="Wingdings" pitchFamily="2" charset="2"/>
              <a:buNone/>
            </a:pPr>
            <a:r>
              <a:rPr lang="zh-CN" altLang="en-US" sz="2000" b="1" dirty="0">
                <a:solidFill>
                  <a:srgbClr val="FF0000"/>
                </a:solidFill>
                <a:latin typeface="+mn-ea"/>
                <a:sym typeface="Marlett" pitchFamily="2" charset="2"/>
              </a:rPr>
              <a:t>模式设计</a:t>
            </a:r>
            <a:r>
              <a:rPr lang="zh-CN" altLang="en-US" sz="2000" b="1" dirty="0">
                <a:solidFill>
                  <a:srgbClr val="FF0000"/>
                </a:solidFill>
                <a:latin typeface="+mn-ea"/>
              </a:rPr>
              <a:t>：</a:t>
            </a:r>
            <a:r>
              <a:rPr lang="zh-CN" altLang="en-US" sz="2000" b="1" dirty="0">
                <a:solidFill>
                  <a:schemeClr val="tx2"/>
                </a:solidFill>
                <a:latin typeface="+mn-ea"/>
              </a:rPr>
              <a:t>确定有那些基本表组成和每个表的结构</a:t>
            </a:r>
            <a:r>
              <a:rPr lang="zh-CN" altLang="en-US" sz="2000" b="1" dirty="0">
                <a:latin typeface="+mn-ea"/>
              </a:rPr>
              <a:t>。</a:t>
            </a:r>
          </a:p>
          <a:p>
            <a:pPr indent="96838" algn="just">
              <a:lnSpc>
                <a:spcPct val="100000"/>
              </a:lnSpc>
              <a:buClr>
                <a:schemeClr val="accent1"/>
              </a:buClr>
              <a:buSzPct val="80000"/>
              <a:buFont typeface="Wingdings" pitchFamily="2" charset="2"/>
              <a:buNone/>
            </a:pPr>
            <a:r>
              <a:rPr lang="zh-CN" altLang="en-US" sz="2000" b="1" dirty="0">
                <a:solidFill>
                  <a:srgbClr val="FF0000"/>
                </a:solidFill>
                <a:latin typeface="+mn-ea"/>
              </a:rPr>
              <a:t>子模式设计：</a:t>
            </a:r>
            <a:r>
              <a:rPr lang="zh-CN" altLang="en-US" sz="2000" b="1" dirty="0">
                <a:solidFill>
                  <a:schemeClr val="tx2"/>
                </a:solidFill>
                <a:latin typeface="+mn-ea"/>
              </a:rPr>
              <a:t>具体应用所能看到的数据库内容</a:t>
            </a:r>
            <a:r>
              <a:rPr lang="zh-CN" altLang="en-US" sz="2000" b="1" dirty="0">
                <a:latin typeface="+mn-ea"/>
              </a:rPr>
              <a:t>。</a:t>
            </a:r>
          </a:p>
          <a:p>
            <a:pPr indent="96838" algn="just">
              <a:lnSpc>
                <a:spcPct val="100000"/>
              </a:lnSpc>
              <a:buClr>
                <a:schemeClr val="accent1"/>
              </a:buClr>
              <a:buSzPct val="80000"/>
              <a:buFont typeface="Wingdings" pitchFamily="2" charset="2"/>
              <a:buNone/>
            </a:pPr>
            <a:r>
              <a:rPr lang="zh-CN" altLang="en-US" sz="2000" b="1" dirty="0">
                <a:solidFill>
                  <a:srgbClr val="FF0000"/>
                </a:solidFill>
                <a:latin typeface="+mn-ea"/>
              </a:rPr>
              <a:t>物理模式设计：</a:t>
            </a:r>
            <a:r>
              <a:rPr lang="zh-CN" altLang="en-US" sz="2000" b="1" dirty="0">
                <a:solidFill>
                  <a:schemeClr val="tx2"/>
                </a:solidFill>
                <a:latin typeface="+mn-ea"/>
              </a:rPr>
              <a:t>确定数据存储结构和存取路径（存储方式，建立索引）</a:t>
            </a:r>
            <a:endParaRPr lang="zh-CN" altLang="en-US" sz="2000" b="1" dirty="0">
              <a:latin typeface="+mn-ea"/>
            </a:endParaRPr>
          </a:p>
          <a:p>
            <a:pPr indent="96838" algn="just">
              <a:lnSpc>
                <a:spcPct val="100000"/>
              </a:lnSpc>
              <a:buClr>
                <a:schemeClr val="accent1"/>
              </a:buClr>
              <a:buSzPct val="80000"/>
              <a:buFont typeface="Wingdings" pitchFamily="2" charset="2"/>
              <a:buNone/>
            </a:pPr>
            <a:r>
              <a:rPr lang="zh-CN" altLang="en-US" sz="2000" b="1" dirty="0">
                <a:solidFill>
                  <a:srgbClr val="FF0000"/>
                </a:solidFill>
                <a:latin typeface="+mn-ea"/>
                <a:sym typeface="Marlett" pitchFamily="2" charset="2"/>
              </a:rPr>
              <a:t>数据库完整性和安全性设计</a:t>
            </a:r>
            <a:r>
              <a:rPr lang="zh-CN" altLang="en-US" sz="2000" b="1" dirty="0">
                <a:latin typeface="+mn-ea"/>
                <a:sym typeface="Marlett" pitchFamily="2" charset="2"/>
              </a:rPr>
              <a:t>。</a:t>
            </a:r>
            <a:r>
              <a:rPr lang="zh-CN" altLang="en-US" sz="2000" b="1" dirty="0">
                <a:latin typeface="+mn-ea"/>
              </a:rPr>
              <a:t>  </a:t>
            </a:r>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5.1.7 </a:t>
            </a:r>
            <a:r>
              <a:rPr lang="zh-CN" altLang="en-US" dirty="0">
                <a:latin typeface="+mj-ea"/>
              </a:rPr>
              <a:t>制定测试计划</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黑体" pitchFamily="49" charset="-122"/>
                <a:ea typeface="黑体" pitchFamily="49" charset="-122"/>
              </a:rPr>
              <a:t>在软件开发的早期阶段考虑测试问题，能促使软件设计人员在设计时注意提高软件的可测试性</a:t>
            </a:r>
            <a:endParaRPr lang="en-US" altLang="zh-CN" sz="2400" b="1" dirty="0">
              <a:solidFill>
                <a:schemeClr val="tx2"/>
              </a:solidFill>
              <a:latin typeface="黑体" pitchFamily="49" charset="-122"/>
              <a:ea typeface="黑体" pitchFamily="49" charset="-122"/>
            </a:endParaRPr>
          </a:p>
          <a:p>
            <a:pPr eaLnBrk="1" hangingPunct="1"/>
            <a:endParaRPr lang="en-US" altLang="zh-CN" sz="2300" b="1" dirty="0">
              <a:solidFill>
                <a:schemeClr val="tx2"/>
              </a:solidFill>
              <a:latin typeface="+mn-ea"/>
            </a:endParaRPr>
          </a:p>
        </p:txBody>
      </p:sp>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5.1.8 </a:t>
            </a:r>
            <a:r>
              <a:rPr lang="zh-CN" altLang="en-US" dirty="0">
                <a:latin typeface="+mj-ea"/>
              </a:rPr>
              <a:t>书写文档</a:t>
            </a:r>
          </a:p>
        </p:txBody>
      </p:sp>
      <p:sp>
        <p:nvSpPr>
          <p:cNvPr id="33795" name="内容占位符 2"/>
          <p:cNvSpPr>
            <a:spLocks noGrp="1"/>
          </p:cNvSpPr>
          <p:nvPr>
            <p:ph idx="1"/>
          </p:nvPr>
        </p:nvSpPr>
        <p:spPr>
          <a:xfrm>
            <a:off x="100042" y="1000124"/>
            <a:ext cx="8686800" cy="4643453"/>
          </a:xfrm>
        </p:spPr>
        <p:txBody>
          <a:bodyPr/>
          <a:lstStyle/>
          <a:p>
            <a:pPr eaLnBrk="1" hangingPunct="1">
              <a:lnSpc>
                <a:spcPct val="80000"/>
              </a:lnSpc>
            </a:pPr>
            <a:r>
              <a:rPr lang="zh-CN" altLang="en-US" sz="2000" b="1" dirty="0">
                <a:solidFill>
                  <a:srgbClr val="FF0000"/>
                </a:solidFill>
                <a:latin typeface="+mn-ea"/>
              </a:rPr>
              <a:t>系统说明</a:t>
            </a:r>
          </a:p>
          <a:p>
            <a:pPr lvl="1" eaLnBrk="1" hangingPunct="1">
              <a:lnSpc>
                <a:spcPct val="80000"/>
              </a:lnSpc>
            </a:pPr>
            <a:r>
              <a:rPr lang="zh-CN" altLang="en-US" sz="2000" b="1" dirty="0">
                <a:solidFill>
                  <a:schemeClr val="tx2"/>
                </a:solidFill>
                <a:latin typeface="+mn-ea"/>
              </a:rPr>
              <a:t>用系统流程图描绘的系统构成方案；</a:t>
            </a:r>
            <a:endParaRPr lang="en-US" altLang="zh-CN" sz="2000" b="1" dirty="0">
              <a:solidFill>
                <a:schemeClr val="tx2"/>
              </a:solidFill>
              <a:latin typeface="+mn-ea"/>
            </a:endParaRPr>
          </a:p>
          <a:p>
            <a:pPr lvl="1" eaLnBrk="1" hangingPunct="1">
              <a:lnSpc>
                <a:spcPct val="80000"/>
              </a:lnSpc>
            </a:pPr>
            <a:r>
              <a:rPr lang="zh-CN" altLang="en-US" sz="2000" b="1" dirty="0">
                <a:solidFill>
                  <a:schemeClr val="tx2"/>
                </a:solidFill>
                <a:latin typeface="+mn-ea"/>
              </a:rPr>
              <a:t>组成系统的物理元素清单；</a:t>
            </a:r>
            <a:endParaRPr lang="en-US" altLang="zh-CN" sz="2000" b="1" dirty="0">
              <a:solidFill>
                <a:schemeClr val="tx2"/>
              </a:solidFill>
              <a:latin typeface="+mn-ea"/>
            </a:endParaRPr>
          </a:p>
          <a:p>
            <a:pPr lvl="1" eaLnBrk="1" hangingPunct="1">
              <a:lnSpc>
                <a:spcPct val="80000"/>
              </a:lnSpc>
            </a:pPr>
            <a:r>
              <a:rPr lang="zh-CN" altLang="en-US" sz="2000" b="1" dirty="0">
                <a:solidFill>
                  <a:schemeClr val="tx2"/>
                </a:solidFill>
                <a:latin typeface="+mn-ea"/>
              </a:rPr>
              <a:t>成本／效益分析；</a:t>
            </a:r>
            <a:endParaRPr lang="en-US" altLang="zh-CN" sz="2000" b="1" dirty="0">
              <a:solidFill>
                <a:schemeClr val="tx2"/>
              </a:solidFill>
              <a:latin typeface="+mn-ea"/>
            </a:endParaRPr>
          </a:p>
          <a:p>
            <a:pPr lvl="1" eaLnBrk="1" hangingPunct="1">
              <a:lnSpc>
                <a:spcPct val="80000"/>
              </a:lnSpc>
            </a:pPr>
            <a:r>
              <a:rPr lang="zh-CN" altLang="en-US" sz="2000" b="1" dirty="0">
                <a:solidFill>
                  <a:schemeClr val="tx2"/>
                </a:solidFill>
                <a:latin typeface="+mn-ea"/>
              </a:rPr>
              <a:t>对最佳方案的概括描述；</a:t>
            </a:r>
            <a:endParaRPr lang="en-US" altLang="zh-CN" sz="2000" b="1" dirty="0">
              <a:solidFill>
                <a:schemeClr val="tx2"/>
              </a:solidFill>
              <a:latin typeface="+mn-ea"/>
            </a:endParaRPr>
          </a:p>
          <a:p>
            <a:pPr lvl="1" eaLnBrk="1" hangingPunct="1">
              <a:lnSpc>
                <a:spcPct val="80000"/>
              </a:lnSpc>
            </a:pPr>
            <a:r>
              <a:rPr lang="zh-CN" altLang="en-US" sz="2000" b="1" dirty="0">
                <a:solidFill>
                  <a:schemeClr val="tx2"/>
                </a:solidFill>
                <a:latin typeface="+mn-ea"/>
              </a:rPr>
              <a:t>精化的数据流图；</a:t>
            </a:r>
            <a:endParaRPr lang="en-US" altLang="zh-CN" sz="2000" b="1" dirty="0">
              <a:solidFill>
                <a:schemeClr val="tx2"/>
              </a:solidFill>
              <a:latin typeface="+mn-ea"/>
            </a:endParaRPr>
          </a:p>
          <a:p>
            <a:pPr lvl="1" eaLnBrk="1" hangingPunct="1">
              <a:lnSpc>
                <a:spcPct val="80000"/>
              </a:lnSpc>
            </a:pPr>
            <a:r>
              <a:rPr lang="zh-CN" altLang="en-US" sz="2000" b="1" dirty="0">
                <a:solidFill>
                  <a:schemeClr val="tx2"/>
                </a:solidFill>
                <a:latin typeface="+mn-ea"/>
              </a:rPr>
              <a:t>用层次图或结构图描绘的软件结构；</a:t>
            </a:r>
            <a:endParaRPr lang="en-US" altLang="zh-CN" sz="2000" b="1" dirty="0">
              <a:solidFill>
                <a:schemeClr val="tx2"/>
              </a:solidFill>
              <a:latin typeface="+mn-ea"/>
            </a:endParaRPr>
          </a:p>
          <a:p>
            <a:pPr lvl="1" eaLnBrk="1" hangingPunct="1">
              <a:lnSpc>
                <a:spcPct val="80000"/>
              </a:lnSpc>
            </a:pPr>
            <a:r>
              <a:rPr lang="zh-CN" altLang="en-US" sz="2000" b="1" dirty="0">
                <a:solidFill>
                  <a:schemeClr val="tx2"/>
                </a:solidFill>
                <a:latin typeface="+mn-ea"/>
              </a:rPr>
              <a:t>用</a:t>
            </a:r>
            <a:r>
              <a:rPr lang="en-US" altLang="zh-CN" sz="2000" b="1" dirty="0">
                <a:solidFill>
                  <a:schemeClr val="tx2"/>
                </a:solidFill>
                <a:latin typeface="+mn-ea"/>
              </a:rPr>
              <a:t>IPO</a:t>
            </a:r>
            <a:r>
              <a:rPr lang="zh-CN" altLang="en-US" sz="2000" b="1" dirty="0">
                <a:solidFill>
                  <a:schemeClr val="tx2"/>
                </a:solidFill>
                <a:latin typeface="+mn-ea"/>
              </a:rPr>
              <a:t>图或其他工具简要描述的各个模块的算法；</a:t>
            </a:r>
            <a:endParaRPr lang="en-US" altLang="zh-CN" sz="2000" b="1" dirty="0">
              <a:solidFill>
                <a:schemeClr val="tx2"/>
              </a:solidFill>
              <a:latin typeface="+mn-ea"/>
            </a:endParaRPr>
          </a:p>
          <a:p>
            <a:pPr lvl="1" eaLnBrk="1" hangingPunct="1">
              <a:lnSpc>
                <a:spcPct val="80000"/>
              </a:lnSpc>
            </a:pPr>
            <a:r>
              <a:rPr lang="zh-CN" altLang="en-US" sz="2000" b="1" dirty="0">
                <a:solidFill>
                  <a:schemeClr val="tx2"/>
                </a:solidFill>
                <a:latin typeface="+mn-ea"/>
              </a:rPr>
              <a:t>模块间的接口关系；</a:t>
            </a:r>
            <a:endParaRPr lang="en-US" altLang="zh-CN" sz="2000" b="1" dirty="0">
              <a:solidFill>
                <a:schemeClr val="tx2"/>
              </a:solidFill>
              <a:latin typeface="+mn-ea"/>
            </a:endParaRPr>
          </a:p>
          <a:p>
            <a:pPr lvl="1" eaLnBrk="1" hangingPunct="1">
              <a:lnSpc>
                <a:spcPct val="80000"/>
              </a:lnSpc>
            </a:pPr>
            <a:r>
              <a:rPr lang="zh-CN" altLang="en-US" sz="2000" b="1" dirty="0">
                <a:solidFill>
                  <a:schemeClr val="tx2"/>
                </a:solidFill>
                <a:latin typeface="+mn-ea"/>
              </a:rPr>
              <a:t>需求、功能和模块三者之间的交叉参照关系等等。</a:t>
            </a:r>
          </a:p>
          <a:p>
            <a:pPr eaLnBrk="1" hangingPunct="1">
              <a:lnSpc>
                <a:spcPct val="80000"/>
              </a:lnSpc>
            </a:pPr>
            <a:r>
              <a:rPr lang="zh-CN" altLang="en-US" sz="2000" b="1" dirty="0">
                <a:solidFill>
                  <a:srgbClr val="FF0000"/>
                </a:solidFill>
                <a:latin typeface="+mn-ea"/>
              </a:rPr>
              <a:t>用户手册</a:t>
            </a:r>
          </a:p>
          <a:p>
            <a:pPr lvl="1" eaLnBrk="1" hangingPunct="1">
              <a:lnSpc>
                <a:spcPct val="80000"/>
              </a:lnSpc>
            </a:pPr>
            <a:r>
              <a:rPr lang="zh-CN" altLang="en-US" sz="2000" b="1" dirty="0">
                <a:solidFill>
                  <a:schemeClr val="tx2"/>
                </a:solidFill>
                <a:latin typeface="+mn-ea"/>
              </a:rPr>
              <a:t>修改更正在需求分析阶段产生的初步的用户手册。</a:t>
            </a:r>
          </a:p>
          <a:p>
            <a:pPr eaLnBrk="1" hangingPunct="1">
              <a:lnSpc>
                <a:spcPct val="80000"/>
              </a:lnSpc>
            </a:pPr>
            <a:r>
              <a:rPr lang="zh-CN" altLang="en-US" sz="2000" b="1" dirty="0">
                <a:solidFill>
                  <a:srgbClr val="FF0000"/>
                </a:solidFill>
                <a:latin typeface="+mn-ea"/>
              </a:rPr>
              <a:t>测试计划</a:t>
            </a:r>
          </a:p>
          <a:p>
            <a:pPr lvl="1" eaLnBrk="1" hangingPunct="1">
              <a:lnSpc>
                <a:spcPct val="80000"/>
              </a:lnSpc>
            </a:pPr>
            <a:r>
              <a:rPr lang="zh-CN" altLang="en-US" sz="2000" b="1" dirty="0">
                <a:solidFill>
                  <a:schemeClr val="tx2"/>
                </a:solidFill>
                <a:latin typeface="+mn-ea"/>
              </a:rPr>
              <a:t>测试策略、测试方案、预期的测试结果、测试进度计划等等。</a:t>
            </a:r>
          </a:p>
          <a:p>
            <a:pPr eaLnBrk="1" hangingPunct="1">
              <a:lnSpc>
                <a:spcPct val="80000"/>
              </a:lnSpc>
            </a:pPr>
            <a:r>
              <a:rPr lang="zh-CN" altLang="en-US" sz="2000" b="1" dirty="0">
                <a:solidFill>
                  <a:srgbClr val="FF0000"/>
                </a:solidFill>
                <a:latin typeface="+mn-ea"/>
              </a:rPr>
              <a:t>详细的实现计划</a:t>
            </a:r>
          </a:p>
          <a:p>
            <a:pPr eaLnBrk="1" hangingPunct="1">
              <a:lnSpc>
                <a:spcPct val="80000"/>
              </a:lnSpc>
            </a:pPr>
            <a:r>
              <a:rPr lang="zh-CN" altLang="en-US" sz="2000" b="1" dirty="0">
                <a:solidFill>
                  <a:srgbClr val="FF0000"/>
                </a:solidFill>
                <a:latin typeface="+mn-ea"/>
              </a:rPr>
              <a:t>数据库设计结果</a:t>
            </a: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5.1.9 </a:t>
            </a:r>
            <a:r>
              <a:rPr lang="zh-CN" altLang="en-US" dirty="0">
                <a:latin typeface="+mj-ea"/>
              </a:rPr>
              <a:t>审查和复审</a:t>
            </a:r>
          </a:p>
        </p:txBody>
      </p:sp>
      <p:sp>
        <p:nvSpPr>
          <p:cNvPr id="33795" name="内容占位符 2"/>
          <p:cNvSpPr>
            <a:spLocks noGrp="1"/>
          </p:cNvSpPr>
          <p:nvPr>
            <p:ph idx="1"/>
          </p:nvPr>
        </p:nvSpPr>
        <p:spPr>
          <a:xfrm>
            <a:off x="214282" y="1000124"/>
            <a:ext cx="8572560" cy="4643453"/>
          </a:xfrm>
        </p:spPr>
        <p:txBody>
          <a:bodyPr/>
          <a:lstStyle/>
          <a:p>
            <a:pPr eaLnBrk="1" hangingPunct="1">
              <a:lnSpc>
                <a:spcPct val="115000"/>
              </a:lnSpc>
            </a:pPr>
            <a:r>
              <a:rPr lang="zh-CN" altLang="en-US" sz="2000" b="1" dirty="0">
                <a:solidFill>
                  <a:schemeClr val="tx2"/>
                </a:solidFill>
                <a:latin typeface="黑体" pitchFamily="49" charset="-122"/>
                <a:ea typeface="黑体" pitchFamily="49" charset="-122"/>
              </a:rPr>
              <a:t>最后应该对总体设计的结果进行严格的技术审查，在技术审查通过之后再由使用部门的负责人从管理角度进行复审。</a:t>
            </a: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5.2 </a:t>
            </a:r>
            <a:r>
              <a:rPr lang="zh-CN" altLang="en-US" dirty="0">
                <a:latin typeface="+mj-ea"/>
              </a:rPr>
              <a:t>软件设计原理</a:t>
            </a:r>
          </a:p>
        </p:txBody>
      </p:sp>
      <p:sp>
        <p:nvSpPr>
          <p:cNvPr id="33795" name="内容占位符 2"/>
          <p:cNvSpPr>
            <a:spLocks noGrp="1"/>
          </p:cNvSpPr>
          <p:nvPr>
            <p:ph idx="1"/>
          </p:nvPr>
        </p:nvSpPr>
        <p:spPr>
          <a:xfrm>
            <a:off x="285720" y="1000124"/>
            <a:ext cx="8501122" cy="4643453"/>
          </a:xfrm>
        </p:spPr>
        <p:txBody>
          <a:bodyPr/>
          <a:lstStyle/>
          <a:p>
            <a:pPr eaLnBrk="1" hangingPunct="1">
              <a:lnSpc>
                <a:spcPct val="115000"/>
              </a:lnSpc>
            </a:pPr>
            <a:r>
              <a:rPr lang="en-US" altLang="zh-CN" sz="2000" b="1" dirty="0">
                <a:solidFill>
                  <a:schemeClr val="tx2"/>
                </a:solidFill>
                <a:latin typeface="黑体" pitchFamily="49" charset="-122"/>
                <a:ea typeface="黑体" pitchFamily="49" charset="-122"/>
              </a:rPr>
              <a:t>5.2.1 </a:t>
            </a:r>
            <a:r>
              <a:rPr lang="zh-CN" altLang="en-US" sz="2000" b="1" dirty="0">
                <a:solidFill>
                  <a:schemeClr val="tx2"/>
                </a:solidFill>
                <a:latin typeface="黑体" pitchFamily="49" charset="-122"/>
                <a:ea typeface="黑体" pitchFamily="49" charset="-122"/>
              </a:rPr>
              <a:t>模块化</a:t>
            </a:r>
          </a:p>
          <a:p>
            <a:pPr eaLnBrk="1" hangingPunct="1">
              <a:lnSpc>
                <a:spcPct val="115000"/>
              </a:lnSpc>
            </a:pPr>
            <a:r>
              <a:rPr lang="en-US" altLang="zh-CN" sz="2000" b="1" dirty="0">
                <a:solidFill>
                  <a:schemeClr val="tx2"/>
                </a:solidFill>
                <a:latin typeface="黑体" pitchFamily="49" charset="-122"/>
                <a:ea typeface="黑体" pitchFamily="49" charset="-122"/>
              </a:rPr>
              <a:t>5.2.2 </a:t>
            </a:r>
            <a:r>
              <a:rPr lang="zh-CN" altLang="en-US" sz="2000" b="1" dirty="0">
                <a:solidFill>
                  <a:schemeClr val="tx2"/>
                </a:solidFill>
                <a:latin typeface="黑体" pitchFamily="49" charset="-122"/>
                <a:ea typeface="黑体" pitchFamily="49" charset="-122"/>
              </a:rPr>
              <a:t>抽象</a:t>
            </a:r>
          </a:p>
          <a:p>
            <a:pPr eaLnBrk="1" hangingPunct="1">
              <a:lnSpc>
                <a:spcPct val="115000"/>
              </a:lnSpc>
            </a:pPr>
            <a:r>
              <a:rPr lang="en-US" altLang="zh-CN" sz="2000" b="1" dirty="0">
                <a:solidFill>
                  <a:schemeClr val="tx2"/>
                </a:solidFill>
                <a:latin typeface="黑体" pitchFamily="49" charset="-122"/>
                <a:ea typeface="黑体" pitchFamily="49" charset="-122"/>
              </a:rPr>
              <a:t>5.2.3 </a:t>
            </a:r>
            <a:r>
              <a:rPr lang="zh-CN" altLang="en-US" sz="2000" b="1" dirty="0">
                <a:solidFill>
                  <a:schemeClr val="tx2"/>
                </a:solidFill>
                <a:latin typeface="黑体" pitchFamily="49" charset="-122"/>
                <a:ea typeface="黑体" pitchFamily="49" charset="-122"/>
              </a:rPr>
              <a:t>逐步求精</a:t>
            </a:r>
          </a:p>
          <a:p>
            <a:pPr eaLnBrk="1" hangingPunct="1">
              <a:lnSpc>
                <a:spcPct val="115000"/>
              </a:lnSpc>
            </a:pPr>
            <a:r>
              <a:rPr lang="en-US" altLang="zh-CN" sz="2000" b="1" dirty="0">
                <a:solidFill>
                  <a:schemeClr val="tx2"/>
                </a:solidFill>
                <a:latin typeface="黑体" pitchFamily="49" charset="-122"/>
                <a:ea typeface="黑体" pitchFamily="49" charset="-122"/>
              </a:rPr>
              <a:t>5.2.4 </a:t>
            </a:r>
            <a:r>
              <a:rPr lang="zh-CN" altLang="en-US" sz="2000" b="1" dirty="0">
                <a:solidFill>
                  <a:schemeClr val="tx2"/>
                </a:solidFill>
                <a:latin typeface="黑体" pitchFamily="49" charset="-122"/>
                <a:ea typeface="黑体" pitchFamily="49" charset="-122"/>
              </a:rPr>
              <a:t>信息隐蔽和局部化</a:t>
            </a:r>
          </a:p>
          <a:p>
            <a:pPr eaLnBrk="1" hangingPunct="1">
              <a:lnSpc>
                <a:spcPct val="115000"/>
              </a:lnSpc>
            </a:pPr>
            <a:r>
              <a:rPr lang="en-US" altLang="zh-CN" sz="2000" b="1" dirty="0">
                <a:solidFill>
                  <a:schemeClr val="tx2"/>
                </a:solidFill>
                <a:latin typeface="黑体" pitchFamily="49" charset="-122"/>
                <a:ea typeface="黑体" pitchFamily="49" charset="-122"/>
              </a:rPr>
              <a:t>5.2.5 </a:t>
            </a:r>
            <a:r>
              <a:rPr lang="zh-CN" altLang="en-US" sz="2000" b="1" dirty="0">
                <a:solidFill>
                  <a:schemeClr val="tx2"/>
                </a:solidFill>
                <a:latin typeface="黑体" pitchFamily="49" charset="-122"/>
                <a:ea typeface="黑体" pitchFamily="49" charset="-122"/>
              </a:rPr>
              <a:t>模块独立</a:t>
            </a:r>
          </a:p>
          <a:p>
            <a:pPr eaLnBrk="1" hangingPunct="1">
              <a:lnSpc>
                <a:spcPct val="115000"/>
              </a:lnSpc>
            </a:pPr>
            <a:endParaRPr lang="zh-CN" altLang="en-US" sz="2000" b="1" dirty="0">
              <a:solidFill>
                <a:schemeClr val="tx2"/>
              </a:solidFill>
              <a:latin typeface="黑体" pitchFamily="49" charset="-122"/>
              <a:ea typeface="黑体" pitchFamily="49" charset="-122"/>
            </a:endParaRP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5.2.1 </a:t>
            </a:r>
            <a:r>
              <a:rPr lang="zh-CN" altLang="en-US" dirty="0">
                <a:latin typeface="+mj-ea"/>
              </a:rPr>
              <a:t>模块化</a:t>
            </a:r>
          </a:p>
        </p:txBody>
      </p:sp>
      <p:sp>
        <p:nvSpPr>
          <p:cNvPr id="33795" name="内容占位符 2"/>
          <p:cNvSpPr>
            <a:spLocks noGrp="1"/>
          </p:cNvSpPr>
          <p:nvPr>
            <p:ph idx="1"/>
          </p:nvPr>
        </p:nvSpPr>
        <p:spPr>
          <a:xfrm>
            <a:off x="214282" y="1000124"/>
            <a:ext cx="8572560" cy="4643453"/>
          </a:xfrm>
        </p:spPr>
        <p:txBody>
          <a:bodyPr/>
          <a:lstStyle/>
          <a:p>
            <a:pPr eaLnBrk="1" hangingPunct="1"/>
            <a:r>
              <a:rPr lang="zh-CN" altLang="en-US" sz="2000" b="1" dirty="0">
                <a:latin typeface="+mn-ea"/>
              </a:rPr>
              <a:t>一组有序操作的总称，它可以单独的名字存在，单独编译，可以通过名字来访问。一个函数、一个过程就是一个模块。</a:t>
            </a:r>
            <a:endParaRPr lang="en-US" altLang="zh-CN" sz="2000" b="1" dirty="0">
              <a:latin typeface="+mn-ea"/>
            </a:endParaRPr>
          </a:p>
          <a:p>
            <a:pPr eaLnBrk="1" hangingPunct="1"/>
            <a:r>
              <a:rPr lang="zh-CN" altLang="en-US" sz="2000" b="1" dirty="0">
                <a:latin typeface="+mn-ea"/>
              </a:rPr>
              <a:t>模块基本属性</a:t>
            </a:r>
            <a:r>
              <a:rPr lang="zh-CN" altLang="en-US" sz="2000" b="1" dirty="0">
                <a:latin typeface="+mn-ea"/>
                <a:sym typeface="Wingdings" pitchFamily="2" charset="2"/>
              </a:rPr>
              <a:t>：</a:t>
            </a:r>
            <a:endParaRPr lang="en-US" altLang="zh-CN" sz="2000" b="1" dirty="0">
              <a:latin typeface="+mn-ea"/>
              <a:sym typeface="Wingdings" pitchFamily="2" charset="2"/>
            </a:endParaRPr>
          </a:p>
          <a:p>
            <a:pPr algn="just">
              <a:spcBef>
                <a:spcPct val="5000"/>
              </a:spcBef>
              <a:buClr>
                <a:schemeClr val="accent1"/>
              </a:buClr>
              <a:buSzPct val="80000"/>
              <a:buFont typeface="Wingdings" pitchFamily="2" charset="2"/>
              <a:buNone/>
            </a:pPr>
            <a:r>
              <a:rPr lang="zh-CN" altLang="en-US" sz="2000" b="1" dirty="0">
                <a:latin typeface="+mn-ea"/>
                <a:sym typeface="Wingdings" pitchFamily="2" charset="2"/>
              </a:rPr>
              <a:t>     （</a:t>
            </a:r>
            <a:r>
              <a:rPr lang="en-US" altLang="zh-CN" sz="2000" b="1" dirty="0">
                <a:latin typeface="+mn-ea"/>
                <a:sym typeface="Wingdings" pitchFamily="2" charset="2"/>
              </a:rPr>
              <a:t>1</a:t>
            </a:r>
            <a:r>
              <a:rPr lang="zh-CN" altLang="en-US" sz="2000" b="1" dirty="0">
                <a:latin typeface="+mn-ea"/>
                <a:sym typeface="Wingdings" pitchFamily="2" charset="2"/>
              </a:rPr>
              <a:t>）功能：模块做什么；</a:t>
            </a:r>
          </a:p>
          <a:p>
            <a:pPr algn="just">
              <a:spcBef>
                <a:spcPct val="5000"/>
              </a:spcBef>
              <a:buClr>
                <a:schemeClr val="accent1"/>
              </a:buClr>
              <a:buSzPct val="80000"/>
              <a:buFont typeface="Wingdings" pitchFamily="2" charset="2"/>
              <a:buNone/>
            </a:pPr>
            <a:r>
              <a:rPr lang="zh-CN" altLang="en-US" sz="2000" b="1" dirty="0">
                <a:latin typeface="+mn-ea"/>
                <a:sym typeface="Wingdings" pitchFamily="2" charset="2"/>
              </a:rPr>
              <a:t>     （</a:t>
            </a:r>
            <a:r>
              <a:rPr lang="en-US" altLang="zh-CN" sz="2000" b="1" dirty="0">
                <a:latin typeface="+mn-ea"/>
                <a:sym typeface="Wingdings" pitchFamily="2" charset="2"/>
              </a:rPr>
              <a:t>2</a:t>
            </a:r>
            <a:r>
              <a:rPr lang="zh-CN" altLang="en-US" sz="2000" b="1" dirty="0">
                <a:latin typeface="+mn-ea"/>
                <a:sym typeface="Wingdings" pitchFamily="2" charset="2"/>
              </a:rPr>
              <a:t>）逻辑：描述模块内部怎么做；</a:t>
            </a:r>
          </a:p>
          <a:p>
            <a:pPr algn="just">
              <a:spcBef>
                <a:spcPct val="5000"/>
              </a:spcBef>
              <a:buClr>
                <a:schemeClr val="accent1"/>
              </a:buClr>
              <a:buSzPct val="80000"/>
              <a:buFont typeface="Wingdings" pitchFamily="2" charset="2"/>
              <a:buNone/>
            </a:pPr>
            <a:r>
              <a:rPr lang="zh-CN" altLang="en-US" sz="2000" b="1" dirty="0">
                <a:latin typeface="+mn-ea"/>
                <a:sym typeface="Wingdings" pitchFamily="2" charset="2"/>
              </a:rPr>
              <a:t>     （</a:t>
            </a:r>
            <a:r>
              <a:rPr lang="en-US" altLang="zh-CN" sz="2000" b="1" dirty="0">
                <a:latin typeface="+mn-ea"/>
                <a:sym typeface="Wingdings" pitchFamily="2" charset="2"/>
              </a:rPr>
              <a:t>3</a:t>
            </a:r>
            <a:r>
              <a:rPr lang="zh-CN" altLang="en-US" sz="2000" b="1" dirty="0">
                <a:latin typeface="+mn-ea"/>
                <a:sym typeface="Wingdings" pitchFamily="2" charset="2"/>
              </a:rPr>
              <a:t>）状态：模块使用时的环境和条件。</a:t>
            </a:r>
            <a:endParaRPr lang="en-US" altLang="zh-CN" sz="2000" b="1" dirty="0">
              <a:latin typeface="+mn-ea"/>
              <a:sym typeface="Wingdings" pitchFamily="2" charset="2"/>
            </a:endParaRPr>
          </a:p>
          <a:p>
            <a:pPr eaLnBrk="1" hangingPunct="1"/>
            <a:r>
              <a:rPr lang="zh-CN" altLang="en-US" sz="2000" b="1" dirty="0">
                <a:latin typeface="+mn-ea"/>
              </a:rPr>
              <a:t>模块的外部属性：模块名</a:t>
            </a:r>
            <a:r>
              <a:rPr lang="en-US" altLang="zh-CN" sz="2000" b="1" dirty="0">
                <a:latin typeface="+mn-ea"/>
              </a:rPr>
              <a:t>/</a:t>
            </a:r>
            <a:r>
              <a:rPr lang="zh-CN" altLang="en-US" sz="2000" b="1" dirty="0">
                <a:latin typeface="+mn-ea"/>
              </a:rPr>
              <a:t>功能</a:t>
            </a:r>
            <a:r>
              <a:rPr lang="en-US" altLang="zh-CN" sz="2000" b="1" dirty="0">
                <a:latin typeface="+mn-ea"/>
              </a:rPr>
              <a:t>/</a:t>
            </a:r>
            <a:r>
              <a:rPr lang="zh-CN" altLang="en-US" sz="2000" b="1" dirty="0">
                <a:latin typeface="+mn-ea"/>
              </a:rPr>
              <a:t>参数</a:t>
            </a:r>
            <a:r>
              <a:rPr lang="en-US" altLang="zh-CN" sz="2000" b="1" dirty="0">
                <a:latin typeface="+mn-ea"/>
              </a:rPr>
              <a:t>(</a:t>
            </a:r>
            <a:r>
              <a:rPr lang="zh-CN" altLang="en-US" sz="2000" b="1" dirty="0">
                <a:latin typeface="+mn-ea"/>
              </a:rPr>
              <a:t>输入参数和输出参数</a:t>
            </a:r>
            <a:r>
              <a:rPr lang="en-US" altLang="zh-CN" sz="2000" b="1" dirty="0">
                <a:latin typeface="+mn-ea"/>
              </a:rPr>
              <a:t>)</a:t>
            </a:r>
            <a:r>
              <a:rPr lang="zh-CN" altLang="en-US" sz="2000" b="1" dirty="0">
                <a:latin typeface="+mn-ea"/>
              </a:rPr>
              <a:t>。</a:t>
            </a:r>
            <a:endParaRPr lang="en-US" altLang="zh-CN" sz="2000" b="1" dirty="0">
              <a:latin typeface="+mn-ea"/>
            </a:endParaRPr>
          </a:p>
          <a:p>
            <a:pPr eaLnBrk="1" hangingPunct="1"/>
            <a:r>
              <a:rPr lang="zh-CN" altLang="en-US" sz="2000" b="1" dirty="0">
                <a:latin typeface="+mn-ea"/>
              </a:rPr>
              <a:t>模块的内部特性：完成模块功能的代码和局部数据。</a:t>
            </a:r>
          </a:p>
          <a:p>
            <a:pPr eaLnBrk="1" hangingPunct="1"/>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8543956" cy="654050"/>
          </a:xfrm>
        </p:spPr>
        <p:txBody>
          <a:bodyPr/>
          <a:lstStyle/>
          <a:p>
            <a:r>
              <a:rPr lang="zh-CN" altLang="en-US" dirty="0">
                <a:latin typeface="Verdana" pitchFamily="34" charset="0"/>
                <a:sym typeface="Wingdings" pitchFamily="2" charset="2"/>
              </a:rPr>
              <a:t>软件开发与生产过程的综合协同</a:t>
            </a:r>
            <a:endParaRPr lang="zh-CN" altLang="en-US" dirty="0"/>
          </a:p>
        </p:txBody>
      </p:sp>
      <p:pic>
        <p:nvPicPr>
          <p:cNvPr id="114690" name="Picture 2"/>
          <p:cNvPicPr>
            <a:picLocks noChangeAspect="1" noChangeArrowheads="1"/>
          </p:cNvPicPr>
          <p:nvPr/>
        </p:nvPicPr>
        <p:blipFill>
          <a:blip r:embed="rId3"/>
          <a:srcRect/>
          <a:stretch>
            <a:fillRect/>
          </a:stretch>
        </p:blipFill>
        <p:spPr bwMode="auto">
          <a:xfrm>
            <a:off x="364878" y="857232"/>
            <a:ext cx="8350526" cy="4786346"/>
          </a:xfrm>
          <a:prstGeom prst="rect">
            <a:avLst/>
          </a:prstGeom>
          <a:noFill/>
        </p:spPr>
      </p:pic>
      <p:sp>
        <p:nvSpPr>
          <p:cNvPr id="4" name="TextBox 3"/>
          <p:cNvSpPr txBox="1"/>
          <p:nvPr/>
        </p:nvSpPr>
        <p:spPr>
          <a:xfrm>
            <a:off x="928662" y="1968333"/>
            <a:ext cx="2236510" cy="246221"/>
          </a:xfrm>
          <a:prstGeom prst="rect">
            <a:avLst/>
          </a:prstGeom>
          <a:noFill/>
        </p:spPr>
        <p:txBody>
          <a:bodyPr wrap="none" rtlCol="0">
            <a:spAutoFit/>
          </a:bodyPr>
          <a:lstStyle/>
          <a:p>
            <a:pPr>
              <a:buNone/>
            </a:pPr>
            <a:r>
              <a:rPr lang="zh-CN" altLang="en-US" sz="1000" b="1" dirty="0">
                <a:solidFill>
                  <a:srgbClr val="0000FF"/>
                </a:solidFill>
                <a:latin typeface="楷体" pitchFamily="49" charset="-122"/>
                <a:ea typeface="楷体" pitchFamily="49" charset="-122"/>
              </a:rPr>
              <a:t>可行性分析 </a:t>
            </a:r>
            <a:r>
              <a:rPr lang="en-US" altLang="zh-CN" sz="1000" b="1" dirty="0">
                <a:solidFill>
                  <a:srgbClr val="0000FF"/>
                </a:solidFill>
                <a:latin typeface="楷体" pitchFamily="49" charset="-122"/>
                <a:ea typeface="楷体" pitchFamily="49" charset="-122"/>
              </a:rPr>
              <a:t>| </a:t>
            </a:r>
            <a:r>
              <a:rPr lang="zh-CN" altLang="en-US" sz="1000" b="1" dirty="0">
                <a:solidFill>
                  <a:srgbClr val="0000FF"/>
                </a:solidFill>
                <a:latin typeface="楷体" pitchFamily="49" charset="-122"/>
                <a:ea typeface="楷体" pitchFamily="49" charset="-122"/>
              </a:rPr>
              <a:t>合同签订 </a:t>
            </a:r>
            <a:r>
              <a:rPr lang="en-US" altLang="zh-CN" sz="1000" b="1" dirty="0">
                <a:solidFill>
                  <a:srgbClr val="0000FF"/>
                </a:solidFill>
                <a:latin typeface="楷体" pitchFamily="49" charset="-122"/>
                <a:ea typeface="楷体" pitchFamily="49" charset="-122"/>
              </a:rPr>
              <a:t>| </a:t>
            </a:r>
            <a:r>
              <a:rPr lang="zh-CN" altLang="en-US" sz="1000" b="1" dirty="0">
                <a:solidFill>
                  <a:srgbClr val="0000FF"/>
                </a:solidFill>
                <a:latin typeface="楷体" pitchFamily="49" charset="-122"/>
                <a:ea typeface="楷体" pitchFamily="49" charset="-122"/>
              </a:rPr>
              <a:t>需求分析</a:t>
            </a:r>
          </a:p>
        </p:txBody>
      </p:sp>
      <p:sp>
        <p:nvSpPr>
          <p:cNvPr id="5" name="TextBox 4"/>
          <p:cNvSpPr txBox="1"/>
          <p:nvPr/>
        </p:nvSpPr>
        <p:spPr>
          <a:xfrm>
            <a:off x="7591032" y="2285992"/>
            <a:ext cx="338554" cy="156966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buNone/>
            </a:pPr>
            <a:r>
              <a:rPr lang="zh-CN" altLang="en-US" b="1" dirty="0">
                <a:solidFill>
                  <a:srgbClr val="0000FF"/>
                </a:solidFill>
                <a:latin typeface="楷体" pitchFamily="49" charset="-122"/>
                <a:ea typeface="楷体" pitchFamily="49" charset="-122"/>
              </a:rPr>
              <a:t>重</a:t>
            </a:r>
            <a:endParaRPr lang="en-US" altLang="zh-CN" b="1" dirty="0">
              <a:solidFill>
                <a:srgbClr val="0000FF"/>
              </a:solidFill>
              <a:latin typeface="楷体" pitchFamily="49" charset="-122"/>
              <a:ea typeface="楷体" pitchFamily="49" charset="-122"/>
            </a:endParaRPr>
          </a:p>
          <a:p>
            <a:pPr>
              <a:buNone/>
            </a:pPr>
            <a:r>
              <a:rPr lang="zh-CN" altLang="en-US" b="1" dirty="0">
                <a:solidFill>
                  <a:srgbClr val="0000FF"/>
                </a:solidFill>
                <a:latin typeface="楷体" pitchFamily="49" charset="-122"/>
                <a:ea typeface="楷体" pitchFamily="49" charset="-122"/>
              </a:rPr>
              <a:t>视</a:t>
            </a:r>
            <a:endParaRPr lang="en-US" altLang="zh-CN" b="1" dirty="0">
              <a:solidFill>
                <a:srgbClr val="0000FF"/>
              </a:solidFill>
              <a:latin typeface="楷体" pitchFamily="49" charset="-122"/>
              <a:ea typeface="楷体" pitchFamily="49" charset="-122"/>
            </a:endParaRPr>
          </a:p>
          <a:p>
            <a:pPr>
              <a:buNone/>
            </a:pPr>
            <a:r>
              <a:rPr lang="zh-CN" altLang="en-US" b="1" dirty="0">
                <a:solidFill>
                  <a:srgbClr val="0000FF"/>
                </a:solidFill>
                <a:latin typeface="楷体" pitchFamily="49" charset="-122"/>
                <a:ea typeface="楷体" pitchFamily="49" charset="-122"/>
              </a:rPr>
              <a:t>开</a:t>
            </a:r>
            <a:endParaRPr lang="en-US" altLang="zh-CN" b="1" dirty="0">
              <a:solidFill>
                <a:srgbClr val="0000FF"/>
              </a:solidFill>
              <a:latin typeface="楷体" pitchFamily="49" charset="-122"/>
              <a:ea typeface="楷体" pitchFamily="49" charset="-122"/>
            </a:endParaRPr>
          </a:p>
          <a:p>
            <a:pPr>
              <a:buNone/>
            </a:pPr>
            <a:r>
              <a:rPr lang="zh-CN" altLang="en-US" b="1" dirty="0">
                <a:solidFill>
                  <a:srgbClr val="0000FF"/>
                </a:solidFill>
                <a:latin typeface="楷体" pitchFamily="49" charset="-122"/>
                <a:ea typeface="楷体" pitchFamily="49" charset="-122"/>
              </a:rPr>
              <a:t>发</a:t>
            </a:r>
            <a:endParaRPr lang="en-US" altLang="zh-CN" b="1" dirty="0">
              <a:solidFill>
                <a:srgbClr val="0000FF"/>
              </a:solidFill>
              <a:latin typeface="楷体" pitchFamily="49" charset="-122"/>
              <a:ea typeface="楷体" pitchFamily="49" charset="-122"/>
            </a:endParaRPr>
          </a:p>
          <a:p>
            <a:pPr>
              <a:buNone/>
            </a:pPr>
            <a:r>
              <a:rPr lang="zh-CN" altLang="en-US" b="1" dirty="0">
                <a:solidFill>
                  <a:srgbClr val="0000FF"/>
                </a:solidFill>
                <a:latin typeface="楷体" pitchFamily="49" charset="-122"/>
                <a:ea typeface="楷体" pitchFamily="49" charset="-122"/>
              </a:rPr>
              <a:t>模</a:t>
            </a:r>
            <a:endParaRPr lang="en-US" altLang="zh-CN" b="1" dirty="0">
              <a:solidFill>
                <a:srgbClr val="0000FF"/>
              </a:solidFill>
              <a:latin typeface="楷体" pitchFamily="49" charset="-122"/>
              <a:ea typeface="楷体" pitchFamily="49" charset="-122"/>
            </a:endParaRPr>
          </a:p>
          <a:p>
            <a:pPr>
              <a:buNone/>
            </a:pPr>
            <a:r>
              <a:rPr lang="zh-CN" altLang="en-US" b="1" dirty="0">
                <a:solidFill>
                  <a:srgbClr val="0000FF"/>
                </a:solidFill>
                <a:latin typeface="楷体" pitchFamily="49" charset="-122"/>
                <a:ea typeface="楷体" pitchFamily="49" charset="-122"/>
              </a:rPr>
              <a:t>型</a:t>
            </a: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zh-CN" altLang="en-US" b="1" dirty="0">
              <a:solidFill>
                <a:srgbClr val="0000FF"/>
              </a:solidFill>
              <a:latin typeface="楷体" pitchFamily="49" charset="-122"/>
              <a:ea typeface="楷体" pitchFamily="49" charset="-122"/>
            </a:endParaRPr>
          </a:p>
        </p:txBody>
      </p:sp>
      <p:sp>
        <p:nvSpPr>
          <p:cNvPr id="6" name="TextBox 5"/>
          <p:cNvSpPr txBox="1"/>
          <p:nvPr/>
        </p:nvSpPr>
        <p:spPr>
          <a:xfrm>
            <a:off x="7929586" y="2285992"/>
            <a:ext cx="338554" cy="156966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buNone/>
            </a:pPr>
            <a:r>
              <a:rPr lang="zh-CN" altLang="en-US" b="1" dirty="0">
                <a:solidFill>
                  <a:srgbClr val="0000FF"/>
                </a:solidFill>
                <a:latin typeface="楷体" pitchFamily="49" charset="-122"/>
                <a:ea typeface="楷体" pitchFamily="49" charset="-122"/>
              </a:rPr>
              <a:t>合适的设计方法</a:t>
            </a:r>
            <a:endParaRPr lang="en-US" altLang="zh-CN" b="1" dirty="0">
              <a:solidFill>
                <a:srgbClr val="0000FF"/>
              </a:solidFill>
              <a:latin typeface="楷体" pitchFamily="49" charset="-122"/>
              <a:ea typeface="楷体" pitchFamily="49" charset="-122"/>
            </a:endParaRPr>
          </a:p>
          <a:p>
            <a:pPr>
              <a:buNone/>
            </a:pPr>
            <a:endParaRPr lang="zh-CN" altLang="en-US" b="1" dirty="0">
              <a:solidFill>
                <a:srgbClr val="0000FF"/>
              </a:solidFill>
              <a:latin typeface="楷体" pitchFamily="49" charset="-122"/>
              <a:ea typeface="楷体" pitchFamily="49" charset="-122"/>
            </a:endParaRPr>
          </a:p>
        </p:txBody>
      </p:sp>
      <p:sp>
        <p:nvSpPr>
          <p:cNvPr id="7" name="TextBox 6"/>
          <p:cNvSpPr txBox="1"/>
          <p:nvPr/>
        </p:nvSpPr>
        <p:spPr>
          <a:xfrm>
            <a:off x="8305412" y="2287968"/>
            <a:ext cx="338554" cy="156966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buNone/>
            </a:pPr>
            <a:r>
              <a:rPr lang="zh-CN" altLang="en-US" b="1" dirty="0">
                <a:solidFill>
                  <a:srgbClr val="0000FF"/>
                </a:solidFill>
                <a:latin typeface="楷体" pitchFamily="49" charset="-122"/>
                <a:ea typeface="楷体" pitchFamily="49" charset="-122"/>
              </a:rPr>
              <a:t>高质量的工程支持</a:t>
            </a:r>
          </a:p>
        </p:txBody>
      </p:sp>
      <p:sp>
        <p:nvSpPr>
          <p:cNvPr id="8" name="TextBox 7"/>
          <p:cNvSpPr txBox="1"/>
          <p:nvPr/>
        </p:nvSpPr>
        <p:spPr>
          <a:xfrm>
            <a:off x="8662602" y="2285992"/>
            <a:ext cx="338554" cy="156966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buNone/>
            </a:pPr>
            <a:r>
              <a:rPr lang="zh-CN" altLang="en-US" b="1" dirty="0">
                <a:solidFill>
                  <a:srgbClr val="0000FF"/>
                </a:solidFill>
                <a:latin typeface="楷体" pitchFamily="49" charset="-122"/>
                <a:ea typeface="楷体" pitchFamily="49" charset="-122"/>
              </a:rPr>
              <a:t>重视工程管理</a:t>
            </a: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zh-CN" altLang="en-US" b="1" dirty="0">
              <a:solidFill>
                <a:srgbClr val="0000FF"/>
              </a:solidFill>
              <a:latin typeface="楷体" pitchFamily="49" charset="-122"/>
              <a:ea typeface="楷体" pitchFamily="49" charset="-122"/>
            </a:endParaRPr>
          </a:p>
        </p:txBody>
      </p:sp>
      <p:sp>
        <p:nvSpPr>
          <p:cNvPr id="9" name="TextBox 8"/>
          <p:cNvSpPr txBox="1"/>
          <p:nvPr/>
        </p:nvSpPr>
        <p:spPr>
          <a:xfrm>
            <a:off x="-32" y="1214422"/>
            <a:ext cx="338554" cy="4154984"/>
          </a:xfrm>
          <a:prstGeom prst="rect">
            <a:avLst/>
          </a:prstGeom>
          <a:solidFill>
            <a:schemeClr val="accent6">
              <a:lumMod val="40000"/>
              <a:lumOff val="60000"/>
            </a:schemeClr>
          </a:solidFill>
        </p:spPr>
        <p:txBody>
          <a:bodyPr wrap="square" rtlCol="0">
            <a:spAutoFit/>
          </a:bodyPr>
          <a:lstStyle/>
          <a:p>
            <a:pPr>
              <a:buNone/>
            </a:pPr>
            <a:r>
              <a:rPr lang="zh-CN" altLang="en-US" b="1" dirty="0">
                <a:solidFill>
                  <a:srgbClr val="0000FF"/>
                </a:solidFill>
                <a:latin typeface="楷体" pitchFamily="49" charset="-122"/>
                <a:ea typeface="楷体" pitchFamily="49" charset="-122"/>
              </a:rPr>
              <a:t>组织过程</a:t>
            </a: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r>
              <a:rPr lang="zh-CN" altLang="en-US" b="1" dirty="0">
                <a:solidFill>
                  <a:srgbClr val="0000FF"/>
                </a:solidFill>
                <a:latin typeface="楷体" pitchFamily="49" charset="-122"/>
                <a:ea typeface="楷体" pitchFamily="49" charset="-122"/>
              </a:rPr>
              <a:t>基本过程</a:t>
            </a: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endParaRPr lang="en-US" altLang="zh-CN" b="1" dirty="0">
              <a:solidFill>
                <a:srgbClr val="0000FF"/>
              </a:solidFill>
              <a:latin typeface="楷体" pitchFamily="49" charset="-122"/>
              <a:ea typeface="楷体" pitchFamily="49" charset="-122"/>
            </a:endParaRPr>
          </a:p>
          <a:p>
            <a:pPr>
              <a:buNone/>
            </a:pPr>
            <a:r>
              <a:rPr lang="zh-CN" altLang="en-US" b="1" dirty="0">
                <a:solidFill>
                  <a:srgbClr val="0000FF"/>
                </a:solidFill>
                <a:latin typeface="楷体" pitchFamily="49" charset="-122"/>
                <a:ea typeface="楷体" pitchFamily="49" charset="-122"/>
              </a:rPr>
              <a:t>支持过程</a:t>
            </a:r>
          </a:p>
        </p:txBody>
      </p:sp>
      <p:sp>
        <p:nvSpPr>
          <p:cNvPr id="13" name="下箭头 12"/>
          <p:cNvSpPr/>
          <p:nvPr/>
        </p:nvSpPr>
        <p:spPr bwMode="auto">
          <a:xfrm rot="9745140" flipH="1">
            <a:off x="8627711" y="1706680"/>
            <a:ext cx="223298" cy="555689"/>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pPr>
            <a:endParaRPr kumimoji="0" lang="zh-CN" altLang="en-US" sz="1200" b="0" i="0" u="none" strike="noStrike" cap="none" normalizeH="0" baseline="0">
              <a:ln>
                <a:noFill/>
              </a:ln>
              <a:solidFill>
                <a:srgbClr val="00509B"/>
              </a:solidFill>
              <a:effectLst/>
              <a:latin typeface="Verdana" pitchFamily="34" charset="0"/>
              <a:ea typeface="黑体" pitchFamily="2" charset="-122"/>
            </a:endParaRPr>
          </a:p>
        </p:txBody>
      </p:sp>
      <p:sp>
        <p:nvSpPr>
          <p:cNvPr id="14" name="下箭头 13"/>
          <p:cNvSpPr/>
          <p:nvPr/>
        </p:nvSpPr>
        <p:spPr bwMode="auto">
          <a:xfrm rot="11748841" flipH="1" flipV="1">
            <a:off x="8657326" y="3869504"/>
            <a:ext cx="223494" cy="773922"/>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pPr>
            <a:endParaRPr kumimoji="0" lang="zh-CN" altLang="en-US" sz="1200" b="0" i="0" u="none" strike="noStrike" cap="none" normalizeH="0" baseline="0">
              <a:ln>
                <a:noFill/>
              </a:ln>
              <a:solidFill>
                <a:srgbClr val="00509B"/>
              </a:solidFill>
              <a:effectLst/>
              <a:latin typeface="Verdana" pitchFamily="34" charset="0"/>
              <a:ea typeface="黑体" pitchFamily="2" charset="-122"/>
            </a:endParaRPr>
          </a:p>
        </p:txBody>
      </p:sp>
      <p:sp>
        <p:nvSpPr>
          <p:cNvPr id="15" name="TextBox 14"/>
          <p:cNvSpPr txBox="1"/>
          <p:nvPr/>
        </p:nvSpPr>
        <p:spPr>
          <a:xfrm>
            <a:off x="-85871" y="937423"/>
            <a:ext cx="800219" cy="276999"/>
          </a:xfrm>
          <a:prstGeom prst="rect">
            <a:avLst/>
          </a:prstGeom>
          <a:noFill/>
        </p:spPr>
        <p:txBody>
          <a:bodyPr wrap="none" rtlCol="0">
            <a:spAutoFit/>
          </a:bodyPr>
          <a:lstStyle/>
          <a:p>
            <a:pPr>
              <a:buNone/>
            </a:pPr>
            <a:r>
              <a:rPr lang="zh-CN" altLang="en-US" b="1" dirty="0">
                <a:solidFill>
                  <a:srgbClr val="FF0000"/>
                </a:solidFill>
                <a:latin typeface="楷体" pitchFamily="49" charset="-122"/>
                <a:ea typeface="楷体" pitchFamily="49" charset="-122"/>
              </a:rPr>
              <a:t>三个过程</a:t>
            </a:r>
          </a:p>
        </p:txBody>
      </p:sp>
      <p:sp>
        <p:nvSpPr>
          <p:cNvPr id="16" name="TextBox 15"/>
          <p:cNvSpPr txBox="1"/>
          <p:nvPr/>
        </p:nvSpPr>
        <p:spPr>
          <a:xfrm>
            <a:off x="8715404" y="1571612"/>
            <a:ext cx="492443" cy="461665"/>
          </a:xfrm>
          <a:prstGeom prst="rect">
            <a:avLst/>
          </a:prstGeom>
          <a:noFill/>
        </p:spPr>
        <p:txBody>
          <a:bodyPr wrap="none" rtlCol="0">
            <a:spAutoFit/>
          </a:bodyPr>
          <a:lstStyle/>
          <a:p>
            <a:pPr>
              <a:buNone/>
            </a:pPr>
            <a:r>
              <a:rPr lang="zh-CN" altLang="en-US" b="1" dirty="0">
                <a:solidFill>
                  <a:srgbClr val="FF0000"/>
                </a:solidFill>
                <a:latin typeface="楷体" pitchFamily="49" charset="-122"/>
                <a:ea typeface="楷体" pitchFamily="49" charset="-122"/>
              </a:rPr>
              <a:t>四个</a:t>
            </a:r>
            <a:endParaRPr lang="en-US" altLang="zh-CN" b="1" dirty="0">
              <a:solidFill>
                <a:srgbClr val="FF0000"/>
              </a:solidFill>
              <a:latin typeface="楷体" pitchFamily="49" charset="-122"/>
              <a:ea typeface="楷体" pitchFamily="49" charset="-122"/>
            </a:endParaRPr>
          </a:p>
          <a:p>
            <a:pPr>
              <a:buNone/>
            </a:pPr>
            <a:r>
              <a:rPr lang="zh-CN" altLang="en-US" b="1" dirty="0">
                <a:solidFill>
                  <a:srgbClr val="FF0000"/>
                </a:solidFill>
                <a:latin typeface="楷体" pitchFamily="49" charset="-122"/>
                <a:ea typeface="楷体" pitchFamily="49" charset="-122"/>
              </a:rPr>
              <a:t>原则</a:t>
            </a:r>
          </a:p>
        </p:txBody>
      </p:sp>
      <p:sp>
        <p:nvSpPr>
          <p:cNvPr id="17" name="TextBox 16"/>
          <p:cNvSpPr txBox="1"/>
          <p:nvPr/>
        </p:nvSpPr>
        <p:spPr>
          <a:xfrm>
            <a:off x="3214678" y="1968333"/>
            <a:ext cx="1402949" cy="246221"/>
          </a:xfrm>
          <a:prstGeom prst="rect">
            <a:avLst/>
          </a:prstGeom>
          <a:noFill/>
        </p:spPr>
        <p:txBody>
          <a:bodyPr wrap="none" rtlCol="0">
            <a:spAutoFit/>
          </a:bodyPr>
          <a:lstStyle/>
          <a:p>
            <a:pPr>
              <a:buNone/>
            </a:pPr>
            <a:r>
              <a:rPr lang="zh-CN" altLang="en-US" sz="1000" b="1" dirty="0">
                <a:solidFill>
                  <a:srgbClr val="0000FF"/>
                </a:solidFill>
                <a:latin typeface="楷体" pitchFamily="49" charset="-122"/>
                <a:ea typeface="楷体" pitchFamily="49" charset="-122"/>
              </a:rPr>
              <a:t>总体设计 </a:t>
            </a:r>
            <a:r>
              <a:rPr lang="en-US" altLang="zh-CN" sz="1000" b="1" dirty="0">
                <a:solidFill>
                  <a:srgbClr val="0000FF"/>
                </a:solidFill>
                <a:latin typeface="楷体" pitchFamily="49" charset="-122"/>
                <a:ea typeface="楷体" pitchFamily="49" charset="-122"/>
              </a:rPr>
              <a:t>| </a:t>
            </a:r>
            <a:r>
              <a:rPr lang="zh-CN" altLang="en-US" sz="1000" b="1" dirty="0">
                <a:solidFill>
                  <a:srgbClr val="0000FF"/>
                </a:solidFill>
                <a:latin typeface="楷体" pitchFamily="49" charset="-122"/>
                <a:ea typeface="楷体" pitchFamily="49" charset="-122"/>
              </a:rPr>
              <a:t>详细设计</a:t>
            </a: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5.2.1 </a:t>
            </a:r>
            <a:r>
              <a:rPr lang="zh-CN" altLang="en-US" dirty="0">
                <a:latin typeface="+mj-ea"/>
              </a:rPr>
              <a:t>模块化的优点</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000" b="1" dirty="0">
                <a:solidFill>
                  <a:schemeClr val="tx2"/>
                </a:solidFill>
                <a:latin typeface="+mn-ea"/>
              </a:rPr>
              <a:t>可以使软件</a:t>
            </a:r>
            <a:r>
              <a:rPr lang="zh-CN" altLang="en-US" sz="2000" b="1" dirty="0">
                <a:solidFill>
                  <a:srgbClr val="FF0000"/>
                </a:solidFill>
                <a:latin typeface="+mn-ea"/>
              </a:rPr>
              <a:t>结构清晰</a:t>
            </a:r>
            <a:r>
              <a:rPr lang="zh-CN" altLang="en-US" sz="2000" b="1" dirty="0">
                <a:solidFill>
                  <a:schemeClr val="tx2"/>
                </a:solidFill>
                <a:latin typeface="+mn-ea"/>
              </a:rPr>
              <a:t>，不仅容易设计也</a:t>
            </a:r>
            <a:r>
              <a:rPr lang="zh-CN" altLang="en-US" sz="2000" b="1" dirty="0">
                <a:solidFill>
                  <a:srgbClr val="FF0000"/>
                </a:solidFill>
                <a:latin typeface="+mn-ea"/>
              </a:rPr>
              <a:t>容易阅读和理解</a:t>
            </a:r>
            <a:r>
              <a:rPr lang="zh-CN" altLang="en-US" sz="2000" b="1" dirty="0">
                <a:solidFill>
                  <a:schemeClr val="tx2"/>
                </a:solidFill>
                <a:latin typeface="+mn-ea"/>
              </a:rPr>
              <a:t>；</a:t>
            </a:r>
          </a:p>
          <a:p>
            <a:pPr eaLnBrk="1" hangingPunct="1"/>
            <a:r>
              <a:rPr lang="zh-CN" altLang="en-US" sz="2000" b="1" dirty="0">
                <a:solidFill>
                  <a:schemeClr val="tx2"/>
                </a:solidFill>
                <a:latin typeface="+mn-ea"/>
              </a:rPr>
              <a:t>可以使软件</a:t>
            </a:r>
            <a:r>
              <a:rPr lang="zh-CN" altLang="en-US" sz="2000" b="1" dirty="0">
                <a:solidFill>
                  <a:srgbClr val="FF0000"/>
                </a:solidFill>
                <a:latin typeface="+mn-ea"/>
              </a:rPr>
              <a:t>容易测试和调试</a:t>
            </a:r>
            <a:r>
              <a:rPr lang="zh-CN" altLang="en-US" sz="2000" b="1" dirty="0">
                <a:solidFill>
                  <a:schemeClr val="tx2"/>
                </a:solidFill>
                <a:latin typeface="+mn-ea"/>
              </a:rPr>
              <a:t>，因而有助于提高软件的可靠性；</a:t>
            </a:r>
          </a:p>
          <a:p>
            <a:pPr eaLnBrk="1" hangingPunct="1"/>
            <a:r>
              <a:rPr lang="zh-CN" altLang="en-US" sz="2000" b="1" dirty="0">
                <a:solidFill>
                  <a:schemeClr val="tx2"/>
                </a:solidFill>
                <a:latin typeface="+mn-ea"/>
              </a:rPr>
              <a:t>能够提高软件的</a:t>
            </a:r>
            <a:r>
              <a:rPr lang="zh-CN" altLang="en-US" sz="2000" b="1" dirty="0">
                <a:solidFill>
                  <a:srgbClr val="FF0000"/>
                </a:solidFill>
                <a:latin typeface="+mn-ea"/>
              </a:rPr>
              <a:t>可修改性</a:t>
            </a:r>
            <a:r>
              <a:rPr lang="zh-CN" altLang="en-US" sz="2000" b="1" dirty="0">
                <a:solidFill>
                  <a:schemeClr val="tx2"/>
                </a:solidFill>
                <a:latin typeface="+mn-ea"/>
              </a:rPr>
              <a:t>；</a:t>
            </a:r>
          </a:p>
          <a:p>
            <a:pPr eaLnBrk="1" hangingPunct="1"/>
            <a:r>
              <a:rPr lang="zh-CN" altLang="en-US" sz="2000" b="1" dirty="0">
                <a:solidFill>
                  <a:srgbClr val="FF0000"/>
                </a:solidFill>
                <a:latin typeface="+mn-ea"/>
              </a:rPr>
              <a:t>有助于软件开发工程的组织管理（可预测、可量化、可跟踪）</a:t>
            </a:r>
            <a:r>
              <a:rPr lang="zh-CN" altLang="en-US" sz="2000" b="1" dirty="0">
                <a:solidFill>
                  <a:schemeClr val="tx2"/>
                </a:solidFill>
                <a:latin typeface="+mn-ea"/>
              </a:rPr>
              <a:t>。</a:t>
            </a:r>
            <a:endParaRPr lang="en-US" altLang="zh-CN" sz="2000" b="1" dirty="0">
              <a:solidFill>
                <a:schemeClr val="tx2"/>
              </a:solidFill>
              <a:latin typeface="+mn-ea"/>
            </a:endParaRPr>
          </a:p>
          <a:p>
            <a:pPr eaLnBrk="1" hangingPunct="1"/>
            <a:endParaRPr lang="zh-CN" altLang="en-US" sz="2000" b="1" dirty="0">
              <a:solidFill>
                <a:schemeClr val="tx2"/>
              </a:solidFill>
              <a:latin typeface="+mn-ea"/>
            </a:endParaRPr>
          </a:p>
          <a:p>
            <a:pPr eaLnBrk="1" hangingPunct="1">
              <a:lnSpc>
                <a:spcPct val="115000"/>
              </a:lnSpc>
            </a:pPr>
            <a:endParaRPr lang="zh-CN" altLang="en-US" sz="2000" b="1" dirty="0">
              <a:solidFill>
                <a:schemeClr val="tx2"/>
              </a:solidFill>
              <a:latin typeface="+mn-ea"/>
            </a:endParaRPr>
          </a:p>
        </p:txBody>
      </p:sp>
    </p:spTree>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5.2.1 </a:t>
            </a:r>
            <a:r>
              <a:rPr lang="zh-CN" altLang="en-US" dirty="0">
                <a:latin typeface="+mj-ea"/>
              </a:rPr>
              <a:t>采用模块化的依据</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rgbClr val="FF0000"/>
                </a:solidFill>
                <a:latin typeface="+mn-ea"/>
              </a:rPr>
              <a:t>容易理解、复杂性降低、容易实现</a:t>
            </a:r>
            <a:r>
              <a:rPr lang="zh-CN" altLang="en-US" sz="2400" b="1" dirty="0">
                <a:solidFill>
                  <a:schemeClr val="tx2"/>
                </a:solidFill>
                <a:latin typeface="+mn-ea"/>
              </a:rPr>
              <a:t>；</a:t>
            </a:r>
          </a:p>
          <a:p>
            <a:pPr algn="just">
              <a:lnSpc>
                <a:spcPct val="110000"/>
              </a:lnSpc>
              <a:spcBef>
                <a:spcPct val="10000"/>
              </a:spcBef>
            </a:pPr>
            <a:r>
              <a:rPr lang="zh-CN" altLang="en-US" sz="2400" b="1" dirty="0">
                <a:latin typeface="+mn-ea"/>
              </a:rPr>
              <a:t>设函数</a:t>
            </a:r>
            <a:r>
              <a:rPr lang="en-US" altLang="zh-CN" sz="2400" b="1" dirty="0">
                <a:solidFill>
                  <a:schemeClr val="tx2"/>
                </a:solidFill>
                <a:latin typeface="+mn-ea"/>
              </a:rPr>
              <a:t>C</a:t>
            </a:r>
            <a:r>
              <a:rPr lang="zh-CN" altLang="en-US" sz="2400" b="1" dirty="0">
                <a:solidFill>
                  <a:schemeClr val="tx2"/>
                </a:solidFill>
                <a:latin typeface="+mn-ea"/>
              </a:rPr>
              <a:t>（</a:t>
            </a:r>
            <a:r>
              <a:rPr lang="en-US" altLang="zh-CN" sz="2400" b="1" dirty="0">
                <a:solidFill>
                  <a:schemeClr val="tx2"/>
                </a:solidFill>
                <a:latin typeface="+mn-ea"/>
              </a:rPr>
              <a:t>x</a:t>
            </a:r>
            <a:r>
              <a:rPr lang="zh-CN" altLang="en-US" sz="2400" b="1" dirty="0">
                <a:solidFill>
                  <a:schemeClr val="tx2"/>
                </a:solidFill>
                <a:latin typeface="+mn-ea"/>
              </a:rPr>
              <a:t>）</a:t>
            </a:r>
            <a:r>
              <a:rPr lang="zh-CN" altLang="en-US" sz="2400" b="1" dirty="0">
                <a:latin typeface="+mn-ea"/>
              </a:rPr>
              <a:t>定义问题</a:t>
            </a:r>
            <a:r>
              <a:rPr lang="en-US" altLang="zh-CN" sz="2400" b="1" dirty="0">
                <a:latin typeface="+mn-ea"/>
              </a:rPr>
              <a:t>x</a:t>
            </a:r>
            <a:r>
              <a:rPr lang="zh-CN" altLang="en-US" sz="2400" b="1" dirty="0">
                <a:latin typeface="+mn-ea"/>
              </a:rPr>
              <a:t>的复杂程度，函数</a:t>
            </a:r>
            <a:r>
              <a:rPr lang="en-US" altLang="zh-CN" sz="2400" b="1" dirty="0">
                <a:solidFill>
                  <a:schemeClr val="tx2"/>
                </a:solidFill>
                <a:latin typeface="+mn-ea"/>
              </a:rPr>
              <a:t>E</a:t>
            </a:r>
            <a:r>
              <a:rPr lang="zh-CN" altLang="en-US" sz="2400" b="1" dirty="0">
                <a:solidFill>
                  <a:schemeClr val="tx2"/>
                </a:solidFill>
                <a:latin typeface="+mn-ea"/>
              </a:rPr>
              <a:t>（</a:t>
            </a:r>
            <a:r>
              <a:rPr lang="en-US" altLang="zh-CN" sz="2400" b="1" dirty="0">
                <a:solidFill>
                  <a:schemeClr val="tx2"/>
                </a:solidFill>
                <a:latin typeface="+mn-ea"/>
              </a:rPr>
              <a:t>x</a:t>
            </a:r>
            <a:r>
              <a:rPr lang="zh-CN" altLang="en-US" sz="2400" b="1" dirty="0">
                <a:solidFill>
                  <a:schemeClr val="tx2"/>
                </a:solidFill>
                <a:latin typeface="+mn-ea"/>
              </a:rPr>
              <a:t>）</a:t>
            </a:r>
            <a:r>
              <a:rPr lang="zh-CN" altLang="en-US" sz="2400" b="1" dirty="0">
                <a:latin typeface="+mn-ea"/>
              </a:rPr>
              <a:t>确定解决问题</a:t>
            </a:r>
            <a:r>
              <a:rPr lang="en-US" altLang="zh-CN" sz="2400" b="1" dirty="0">
                <a:latin typeface="+mn-ea"/>
              </a:rPr>
              <a:t>x</a:t>
            </a:r>
            <a:r>
              <a:rPr lang="zh-CN" altLang="en-US" sz="2400" b="1" dirty="0">
                <a:latin typeface="+mn-ea"/>
              </a:rPr>
              <a:t>需要的工作量（时间），对于两个问题</a:t>
            </a:r>
            <a:r>
              <a:rPr lang="en-US" altLang="zh-CN" sz="2400" b="1" dirty="0">
                <a:solidFill>
                  <a:schemeClr val="tx2"/>
                </a:solidFill>
                <a:latin typeface="+mn-ea"/>
              </a:rPr>
              <a:t>p</a:t>
            </a:r>
            <a:r>
              <a:rPr lang="en-US" altLang="zh-CN" sz="2400" b="1" baseline="-25000" dirty="0">
                <a:solidFill>
                  <a:schemeClr val="tx2"/>
                </a:solidFill>
                <a:latin typeface="+mn-ea"/>
              </a:rPr>
              <a:t>1</a:t>
            </a:r>
            <a:r>
              <a:rPr lang="zh-CN" altLang="en-US" sz="2400" b="1" dirty="0">
                <a:latin typeface="+mn-ea"/>
              </a:rPr>
              <a:t>和</a:t>
            </a:r>
            <a:r>
              <a:rPr lang="en-US" altLang="zh-CN" sz="2400" b="1" dirty="0">
                <a:solidFill>
                  <a:schemeClr val="tx2"/>
                </a:solidFill>
                <a:latin typeface="+mn-ea"/>
              </a:rPr>
              <a:t>p</a:t>
            </a:r>
            <a:r>
              <a:rPr lang="en-US" altLang="zh-CN" sz="2400" b="1" baseline="-25000" dirty="0">
                <a:solidFill>
                  <a:schemeClr val="tx2"/>
                </a:solidFill>
                <a:latin typeface="+mn-ea"/>
              </a:rPr>
              <a:t>2</a:t>
            </a:r>
            <a:r>
              <a:rPr lang="zh-CN" altLang="en-US" sz="2400" b="1" dirty="0">
                <a:latin typeface="+mn-ea"/>
              </a:rPr>
              <a:t>，如果</a:t>
            </a:r>
          </a:p>
          <a:p>
            <a:pPr algn="just">
              <a:lnSpc>
                <a:spcPct val="110000"/>
              </a:lnSpc>
              <a:spcBef>
                <a:spcPct val="10000"/>
              </a:spcBef>
              <a:buNone/>
            </a:pPr>
            <a:r>
              <a:rPr lang="zh-CN" altLang="en-US" sz="2400" b="1" dirty="0">
                <a:latin typeface="+mn-ea"/>
              </a:rPr>
              <a:t>            </a:t>
            </a:r>
            <a:r>
              <a:rPr lang="en-US" altLang="zh-CN" sz="2400" b="1" dirty="0">
                <a:latin typeface="+mn-ea"/>
              </a:rPr>
              <a:t>C</a:t>
            </a:r>
            <a:r>
              <a:rPr lang="zh-CN" altLang="en-US" sz="2400" b="1" dirty="0">
                <a:latin typeface="+mn-ea"/>
              </a:rPr>
              <a:t>（</a:t>
            </a:r>
            <a:r>
              <a:rPr lang="en-US" altLang="zh-CN" sz="2400" b="1" dirty="0">
                <a:latin typeface="+mn-ea"/>
              </a:rPr>
              <a:t>p</a:t>
            </a:r>
            <a:r>
              <a:rPr lang="en-US" altLang="zh-CN" sz="2400" b="1" baseline="-25000" dirty="0">
                <a:latin typeface="+mn-ea"/>
              </a:rPr>
              <a:t>1</a:t>
            </a:r>
            <a:r>
              <a:rPr lang="zh-CN" altLang="en-US" sz="2400" b="1" dirty="0">
                <a:latin typeface="+mn-ea"/>
              </a:rPr>
              <a:t>）</a:t>
            </a:r>
            <a:r>
              <a:rPr lang="en-US" altLang="zh-CN" sz="2400" b="1" dirty="0">
                <a:latin typeface="+mn-ea"/>
              </a:rPr>
              <a:t>&gt;  C</a:t>
            </a:r>
            <a:r>
              <a:rPr lang="zh-CN" altLang="en-US" sz="2400" b="1" dirty="0">
                <a:latin typeface="+mn-ea"/>
              </a:rPr>
              <a:t>（</a:t>
            </a:r>
            <a:r>
              <a:rPr lang="en-US" altLang="zh-CN" sz="2400" b="1" dirty="0">
                <a:latin typeface="+mn-ea"/>
              </a:rPr>
              <a:t>p</a:t>
            </a:r>
            <a:r>
              <a:rPr lang="en-US" altLang="zh-CN" sz="2400" b="1" baseline="-25000" dirty="0">
                <a:latin typeface="+mn-ea"/>
              </a:rPr>
              <a:t>2</a:t>
            </a:r>
            <a:r>
              <a:rPr lang="zh-CN" altLang="en-US" sz="2400" b="1" dirty="0">
                <a:latin typeface="+mn-ea"/>
              </a:rPr>
              <a:t>）</a:t>
            </a:r>
          </a:p>
          <a:p>
            <a:pPr algn="just">
              <a:lnSpc>
                <a:spcPct val="110000"/>
              </a:lnSpc>
              <a:spcBef>
                <a:spcPct val="10000"/>
              </a:spcBef>
              <a:buNone/>
            </a:pPr>
            <a:r>
              <a:rPr lang="zh-CN" altLang="en-US" sz="2400" b="1" dirty="0">
                <a:latin typeface="+mn-ea"/>
              </a:rPr>
              <a:t>      则：  </a:t>
            </a:r>
            <a:r>
              <a:rPr lang="en-US" altLang="zh-CN" sz="2400" b="1" dirty="0">
                <a:latin typeface="+mn-ea"/>
              </a:rPr>
              <a:t>E</a:t>
            </a:r>
            <a:r>
              <a:rPr lang="zh-CN" altLang="en-US" sz="2400" b="1" dirty="0">
                <a:latin typeface="+mn-ea"/>
              </a:rPr>
              <a:t>（</a:t>
            </a:r>
            <a:r>
              <a:rPr lang="en-US" altLang="zh-CN" sz="2400" b="1" dirty="0">
                <a:latin typeface="+mn-ea"/>
              </a:rPr>
              <a:t>p</a:t>
            </a:r>
            <a:r>
              <a:rPr lang="en-US" altLang="zh-CN" sz="2400" b="1" baseline="-25000" dirty="0">
                <a:latin typeface="+mn-ea"/>
              </a:rPr>
              <a:t>1</a:t>
            </a:r>
            <a:r>
              <a:rPr lang="zh-CN" altLang="en-US" sz="2400" b="1" dirty="0">
                <a:latin typeface="+mn-ea"/>
              </a:rPr>
              <a:t>）</a:t>
            </a:r>
            <a:r>
              <a:rPr lang="en-US" altLang="zh-CN" sz="2400" b="1" dirty="0">
                <a:latin typeface="+mn-ea"/>
              </a:rPr>
              <a:t>&gt;  E</a:t>
            </a:r>
            <a:r>
              <a:rPr lang="zh-CN" altLang="en-US" sz="2400" b="1" dirty="0">
                <a:latin typeface="+mn-ea"/>
              </a:rPr>
              <a:t>（</a:t>
            </a:r>
            <a:r>
              <a:rPr lang="en-US" altLang="zh-CN" sz="2400" b="1" dirty="0">
                <a:latin typeface="+mn-ea"/>
              </a:rPr>
              <a:t>p</a:t>
            </a:r>
            <a:r>
              <a:rPr lang="en-US" altLang="zh-CN" sz="2400" b="1" baseline="-25000" dirty="0">
                <a:latin typeface="+mn-ea"/>
              </a:rPr>
              <a:t>2</a:t>
            </a:r>
            <a:r>
              <a:rPr lang="zh-CN" altLang="en-US" sz="2400" b="1" dirty="0">
                <a:latin typeface="+mn-ea"/>
              </a:rPr>
              <a:t>）</a:t>
            </a:r>
          </a:p>
          <a:p>
            <a:pPr algn="just">
              <a:lnSpc>
                <a:spcPct val="110000"/>
              </a:lnSpc>
              <a:spcBef>
                <a:spcPct val="10000"/>
              </a:spcBef>
              <a:buNone/>
            </a:pPr>
            <a:r>
              <a:rPr lang="zh-CN" altLang="en-US" sz="2400" b="1" dirty="0">
                <a:latin typeface="+mn-ea"/>
              </a:rPr>
              <a:t>    规律：  </a:t>
            </a:r>
            <a:r>
              <a:rPr lang="en-US" altLang="zh-CN" sz="2400" b="1" dirty="0">
                <a:latin typeface="+mn-ea"/>
              </a:rPr>
              <a:t>C</a:t>
            </a:r>
            <a:r>
              <a:rPr lang="zh-CN" altLang="en-US" sz="2400" b="1" dirty="0">
                <a:latin typeface="+mn-ea"/>
              </a:rPr>
              <a:t>（</a:t>
            </a:r>
            <a:r>
              <a:rPr lang="en-US" altLang="zh-CN" sz="2400" b="1" dirty="0">
                <a:latin typeface="+mn-ea"/>
              </a:rPr>
              <a:t>p</a:t>
            </a:r>
            <a:r>
              <a:rPr lang="en-US" altLang="zh-CN" sz="2400" b="1" baseline="-25000" dirty="0">
                <a:latin typeface="+mn-ea"/>
              </a:rPr>
              <a:t>1</a:t>
            </a:r>
            <a:r>
              <a:rPr lang="zh-CN" altLang="en-US" sz="2400" b="1" dirty="0">
                <a:latin typeface="+mn-ea"/>
              </a:rPr>
              <a:t>＋</a:t>
            </a:r>
            <a:r>
              <a:rPr lang="en-US" altLang="zh-CN" sz="2400" b="1" dirty="0">
                <a:latin typeface="+mn-ea"/>
              </a:rPr>
              <a:t>p</a:t>
            </a:r>
            <a:r>
              <a:rPr lang="en-US" altLang="zh-CN" sz="2400" b="1" baseline="-25000" dirty="0">
                <a:latin typeface="+mn-ea"/>
              </a:rPr>
              <a:t>2</a:t>
            </a:r>
            <a:r>
              <a:rPr lang="zh-CN" altLang="en-US" sz="2400" b="1" dirty="0">
                <a:latin typeface="+mn-ea"/>
              </a:rPr>
              <a:t>）</a:t>
            </a:r>
            <a:r>
              <a:rPr lang="en-US" altLang="zh-CN" sz="2400" b="1" dirty="0">
                <a:latin typeface="+mn-ea"/>
              </a:rPr>
              <a:t>&gt;  C(P</a:t>
            </a:r>
            <a:r>
              <a:rPr lang="en-US" altLang="zh-CN" sz="2400" b="1" baseline="-25000" dirty="0">
                <a:latin typeface="+mn-ea"/>
              </a:rPr>
              <a:t>1</a:t>
            </a:r>
            <a:r>
              <a:rPr lang="en-US" altLang="zh-CN" sz="2400" b="1" dirty="0">
                <a:latin typeface="+mn-ea"/>
              </a:rPr>
              <a:t>) + C(p</a:t>
            </a:r>
            <a:r>
              <a:rPr lang="en-US" altLang="zh-CN" sz="2400" b="1" baseline="-25000" dirty="0">
                <a:latin typeface="+mn-ea"/>
              </a:rPr>
              <a:t>2</a:t>
            </a:r>
            <a:r>
              <a:rPr lang="en-US" altLang="zh-CN" sz="2400" b="1" dirty="0">
                <a:latin typeface="+mn-ea"/>
              </a:rPr>
              <a:t>)</a:t>
            </a:r>
          </a:p>
          <a:p>
            <a:pPr>
              <a:lnSpc>
                <a:spcPct val="110000"/>
              </a:lnSpc>
              <a:spcBef>
                <a:spcPct val="10000"/>
              </a:spcBef>
              <a:buNone/>
            </a:pPr>
            <a:r>
              <a:rPr lang="en-US" altLang="zh-CN" sz="2400" b="1" dirty="0">
                <a:latin typeface="+mn-ea"/>
              </a:rPr>
              <a:t>    </a:t>
            </a:r>
            <a:r>
              <a:rPr lang="zh-CN" altLang="en-US" sz="2400" b="1" dirty="0">
                <a:latin typeface="+mn-ea"/>
              </a:rPr>
              <a:t>必有：  </a:t>
            </a:r>
            <a:r>
              <a:rPr lang="en-US" altLang="zh-CN" sz="2400" b="1" dirty="0">
                <a:latin typeface="+mn-ea"/>
              </a:rPr>
              <a:t>E</a:t>
            </a:r>
            <a:r>
              <a:rPr lang="zh-CN" altLang="en-US" sz="2400" b="1" dirty="0">
                <a:latin typeface="+mn-ea"/>
              </a:rPr>
              <a:t>（</a:t>
            </a:r>
            <a:r>
              <a:rPr lang="en-US" altLang="zh-CN" sz="2400" b="1" dirty="0">
                <a:latin typeface="+mn-ea"/>
              </a:rPr>
              <a:t>p</a:t>
            </a:r>
            <a:r>
              <a:rPr lang="en-US" altLang="zh-CN" sz="2400" b="1" baseline="-25000" dirty="0">
                <a:latin typeface="+mn-ea"/>
              </a:rPr>
              <a:t>1</a:t>
            </a:r>
            <a:r>
              <a:rPr lang="zh-CN" altLang="en-US" sz="2400" b="1" dirty="0">
                <a:latin typeface="+mn-ea"/>
              </a:rPr>
              <a:t>＋</a:t>
            </a:r>
            <a:r>
              <a:rPr lang="en-US" altLang="zh-CN" sz="2400" b="1" dirty="0">
                <a:latin typeface="+mn-ea"/>
              </a:rPr>
              <a:t>p</a:t>
            </a:r>
            <a:r>
              <a:rPr lang="en-US" altLang="zh-CN" sz="2400" b="1" baseline="-25000" dirty="0">
                <a:latin typeface="+mn-ea"/>
              </a:rPr>
              <a:t>2</a:t>
            </a:r>
            <a:r>
              <a:rPr lang="zh-CN" altLang="en-US" sz="2400" b="1" dirty="0">
                <a:latin typeface="+mn-ea"/>
              </a:rPr>
              <a:t>）</a:t>
            </a:r>
            <a:r>
              <a:rPr lang="en-US" altLang="zh-CN" sz="2400" b="1" dirty="0">
                <a:latin typeface="+mn-ea"/>
              </a:rPr>
              <a:t>&gt;  E</a:t>
            </a:r>
            <a:r>
              <a:rPr lang="zh-CN" altLang="en-US" sz="2400" b="1" dirty="0">
                <a:latin typeface="+mn-ea"/>
              </a:rPr>
              <a:t>（</a:t>
            </a:r>
            <a:r>
              <a:rPr lang="en-US" altLang="zh-CN" sz="2400" b="1" dirty="0">
                <a:latin typeface="+mn-ea"/>
              </a:rPr>
              <a:t>p</a:t>
            </a:r>
            <a:r>
              <a:rPr lang="en-US" altLang="zh-CN" sz="2400" b="1" baseline="-25000" dirty="0">
                <a:latin typeface="+mn-ea"/>
              </a:rPr>
              <a:t>1</a:t>
            </a:r>
            <a:r>
              <a:rPr lang="zh-CN" altLang="en-US" sz="2400" b="1" dirty="0">
                <a:latin typeface="+mn-ea"/>
              </a:rPr>
              <a:t>）</a:t>
            </a:r>
            <a:r>
              <a:rPr lang="en-US" altLang="zh-CN" sz="2400" b="1" dirty="0">
                <a:latin typeface="+mn-ea"/>
              </a:rPr>
              <a:t>+ E</a:t>
            </a:r>
            <a:r>
              <a:rPr lang="zh-CN" altLang="en-US" sz="2400" b="1" dirty="0">
                <a:latin typeface="+mn-ea"/>
              </a:rPr>
              <a:t>（</a:t>
            </a:r>
            <a:r>
              <a:rPr lang="en-US" altLang="zh-CN" sz="2400" b="1" dirty="0">
                <a:latin typeface="+mn-ea"/>
              </a:rPr>
              <a:t>p</a:t>
            </a:r>
            <a:r>
              <a:rPr lang="en-US" altLang="zh-CN" sz="2400" b="1" baseline="-25000" dirty="0">
                <a:latin typeface="+mn-ea"/>
              </a:rPr>
              <a:t>2</a:t>
            </a:r>
            <a:r>
              <a:rPr lang="zh-CN" altLang="en-US" sz="2400" b="1" dirty="0">
                <a:latin typeface="+mn-ea"/>
              </a:rPr>
              <a:t>） </a:t>
            </a: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b="1" dirty="0">
              <a:solidFill>
                <a:schemeClr val="tx2"/>
              </a:solidFill>
              <a:latin typeface="+mn-ea"/>
            </a:endParaRPr>
          </a:p>
        </p:txBody>
      </p:sp>
    </p:spTree>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t>5.2.1</a:t>
            </a:r>
            <a:r>
              <a:rPr lang="zh-CN" altLang="en-US" dirty="0"/>
              <a:t>最适当的模块数目</a:t>
            </a:r>
          </a:p>
        </p:txBody>
      </p:sp>
      <p:sp>
        <p:nvSpPr>
          <p:cNvPr id="33795" name="内容占位符 2"/>
          <p:cNvSpPr>
            <a:spLocks noGrp="1"/>
          </p:cNvSpPr>
          <p:nvPr>
            <p:ph idx="1"/>
          </p:nvPr>
        </p:nvSpPr>
        <p:spPr>
          <a:xfrm>
            <a:off x="100042" y="1000124"/>
            <a:ext cx="8686800" cy="4643453"/>
          </a:xfrm>
        </p:spPr>
        <p:txBody>
          <a:bodyPr/>
          <a:lstStyle/>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b="1" dirty="0">
              <a:solidFill>
                <a:schemeClr val="tx2"/>
              </a:solidFill>
              <a:latin typeface="+mn-ea"/>
            </a:endParaRPr>
          </a:p>
        </p:txBody>
      </p:sp>
      <p:pic>
        <p:nvPicPr>
          <p:cNvPr id="4" name="Picture 4" descr="1"/>
          <p:cNvPicPr>
            <a:picLocks noChangeAspect="1" noChangeArrowheads="1"/>
          </p:cNvPicPr>
          <p:nvPr/>
        </p:nvPicPr>
        <p:blipFill>
          <a:blip r:embed="rId3"/>
          <a:srcRect/>
          <a:stretch>
            <a:fillRect/>
          </a:stretch>
        </p:blipFill>
        <p:spPr bwMode="auto">
          <a:xfrm>
            <a:off x="571472" y="1000108"/>
            <a:ext cx="8039242" cy="4357718"/>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t>5.2.1</a:t>
            </a:r>
            <a:r>
              <a:rPr lang="zh-CN" altLang="en-US" dirty="0"/>
              <a:t>模块化的结论</a:t>
            </a:r>
          </a:p>
        </p:txBody>
      </p:sp>
      <p:sp>
        <p:nvSpPr>
          <p:cNvPr id="33795" name="内容占位符 2"/>
          <p:cNvSpPr>
            <a:spLocks noGrp="1"/>
          </p:cNvSpPr>
          <p:nvPr>
            <p:ph idx="1"/>
          </p:nvPr>
        </p:nvSpPr>
        <p:spPr>
          <a:xfrm>
            <a:off x="100042" y="1000124"/>
            <a:ext cx="8686800" cy="4643453"/>
          </a:xfrm>
        </p:spPr>
        <p:txBody>
          <a:bodyPr/>
          <a:lstStyle/>
          <a:p>
            <a:pPr eaLnBrk="1" hangingPunct="1"/>
            <a:r>
              <a:rPr lang="en-US" altLang="zh-CN" sz="2400" b="1" dirty="0">
                <a:solidFill>
                  <a:schemeClr val="accent4"/>
                </a:solidFill>
                <a:latin typeface="+mn-ea"/>
              </a:rPr>
              <a:t>1</a:t>
            </a:r>
            <a:r>
              <a:rPr lang="zh-CN" altLang="en-US" sz="2400" b="1" dirty="0">
                <a:solidFill>
                  <a:schemeClr val="accent4"/>
                </a:solidFill>
                <a:latin typeface="+mn-ea"/>
              </a:rPr>
              <a:t>、采用模块化，是使</a:t>
            </a:r>
            <a:r>
              <a:rPr lang="zh-CN" altLang="en-US" sz="2400" b="1" dirty="0">
                <a:solidFill>
                  <a:srgbClr val="FF0000"/>
                </a:solidFill>
                <a:latin typeface="+mn-ea"/>
              </a:rPr>
              <a:t>软件设计从难到易的基本方法</a:t>
            </a:r>
            <a:r>
              <a:rPr lang="zh-CN" altLang="en-US" sz="2400" b="1" dirty="0">
                <a:solidFill>
                  <a:schemeClr val="accent4"/>
                </a:solidFill>
                <a:latin typeface="+mn-ea"/>
              </a:rPr>
              <a:t>。</a:t>
            </a:r>
            <a:endParaRPr lang="en-US" altLang="zh-CN" sz="2400" b="1" dirty="0">
              <a:solidFill>
                <a:schemeClr val="accent4"/>
              </a:solidFill>
              <a:latin typeface="+mn-ea"/>
            </a:endParaRPr>
          </a:p>
          <a:p>
            <a:pPr eaLnBrk="1" hangingPunct="1"/>
            <a:r>
              <a:rPr lang="en-US" altLang="zh-CN" sz="2400" b="1" dirty="0">
                <a:solidFill>
                  <a:schemeClr val="accent4"/>
                </a:solidFill>
                <a:latin typeface="+mn-ea"/>
              </a:rPr>
              <a:t>2</a:t>
            </a:r>
            <a:r>
              <a:rPr lang="zh-CN" altLang="en-US" sz="2400" b="1" dirty="0">
                <a:solidFill>
                  <a:schemeClr val="accent4"/>
                </a:solidFill>
                <a:latin typeface="+mn-ea"/>
              </a:rPr>
              <a:t>、</a:t>
            </a:r>
            <a:r>
              <a:rPr lang="zh-CN" altLang="en-US" sz="2400" b="1" dirty="0">
                <a:solidFill>
                  <a:srgbClr val="FF0000"/>
                </a:solidFill>
                <a:latin typeface="+mn-ea"/>
              </a:rPr>
              <a:t>模块分解应适度</a:t>
            </a:r>
            <a:r>
              <a:rPr lang="zh-CN" altLang="en-US" sz="2400" b="1" dirty="0">
                <a:solidFill>
                  <a:schemeClr val="accent4"/>
                </a:solidFill>
                <a:latin typeface="+mn-ea"/>
              </a:rPr>
              <a:t>。模块规模太小，完成每个模块的工作量很小，但设计和调试模块间的接口工作量随之增加。</a:t>
            </a:r>
          </a:p>
          <a:p>
            <a:pPr eaLnBrk="1" hangingPunct="1">
              <a:lnSpc>
                <a:spcPct val="115000"/>
              </a:lnSpc>
            </a:pPr>
            <a:endParaRPr lang="zh-CN" altLang="en-US" sz="2400" b="1" dirty="0">
              <a:solidFill>
                <a:schemeClr val="accent4"/>
              </a:solidFill>
              <a:latin typeface="+mn-ea"/>
            </a:endParaRPr>
          </a:p>
          <a:p>
            <a:pPr eaLnBrk="1" hangingPunct="1">
              <a:lnSpc>
                <a:spcPct val="115000"/>
              </a:lnSpc>
            </a:pPr>
            <a:endParaRPr lang="en-US" altLang="zh-CN" b="1" dirty="0">
              <a:solidFill>
                <a:schemeClr val="accent4"/>
              </a:solidFill>
              <a:latin typeface="+mn-ea"/>
            </a:endParaRPr>
          </a:p>
        </p:txBody>
      </p:sp>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t>5.2.2</a:t>
            </a:r>
            <a:r>
              <a:rPr lang="zh-CN" altLang="en-US" dirty="0"/>
              <a:t>抽象</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latin typeface="+mn-ea"/>
              </a:rPr>
              <a:t>在现实世界中，一定事物、状态或过程之间总存在着某些相似的方面（</a:t>
            </a:r>
            <a:r>
              <a:rPr lang="zh-CN" altLang="en-US" sz="2400" b="1" dirty="0">
                <a:solidFill>
                  <a:srgbClr val="FF0000"/>
                </a:solidFill>
                <a:latin typeface="+mn-ea"/>
              </a:rPr>
              <a:t>共性</a:t>
            </a:r>
            <a:r>
              <a:rPr lang="en-US" altLang="zh-CN" sz="2400" b="1" dirty="0">
                <a:latin typeface="+mn-ea"/>
              </a:rPr>
              <a:t>)</a:t>
            </a:r>
            <a:r>
              <a:rPr lang="zh-CN" altLang="en-US" sz="2400" b="1" dirty="0">
                <a:latin typeface="+mn-ea"/>
              </a:rPr>
              <a:t>。把这些相似的方面集中和概括起来，暂时忽略它们之间的差异，这就是抽象。</a:t>
            </a:r>
            <a:r>
              <a:rPr lang="zh-CN" altLang="en-US" sz="2400" b="1" dirty="0">
                <a:solidFill>
                  <a:srgbClr val="FF0000"/>
                </a:solidFill>
                <a:latin typeface="+mn-ea"/>
              </a:rPr>
              <a:t>抽出事物的本质特征而暂不考虑它们的细节</a:t>
            </a:r>
            <a:r>
              <a:rPr lang="zh-CN" altLang="en-US" sz="2400" b="1" dirty="0">
                <a:latin typeface="+mn-ea"/>
              </a:rPr>
              <a:t>。</a:t>
            </a:r>
            <a:endParaRPr lang="en-US" altLang="zh-CN" sz="2400" b="1" dirty="0">
              <a:latin typeface="+mn-ea"/>
            </a:endParaRPr>
          </a:p>
          <a:p>
            <a:pPr eaLnBrk="1" hangingPunct="1"/>
            <a:r>
              <a:rPr lang="zh-CN" altLang="en-US" sz="2400" b="1" dirty="0">
                <a:latin typeface="+mn-ea"/>
              </a:rPr>
              <a:t>解决复杂问题的唯一有效的方法就是运用抽象的思维方式，首先</a:t>
            </a:r>
            <a:r>
              <a:rPr lang="zh-CN" altLang="en-US" sz="2400" b="1" dirty="0">
                <a:solidFill>
                  <a:srgbClr val="FF0000"/>
                </a:solidFill>
                <a:latin typeface="+mn-ea"/>
              </a:rPr>
              <a:t>用一些高级的抽象概念构造和理解它</a:t>
            </a:r>
            <a:r>
              <a:rPr lang="zh-CN" altLang="en-US" sz="2400" b="1" dirty="0">
                <a:latin typeface="+mn-ea"/>
              </a:rPr>
              <a:t>；这些高级概念又可以</a:t>
            </a:r>
            <a:r>
              <a:rPr lang="zh-CN" altLang="en-US" sz="2400" b="1" dirty="0">
                <a:solidFill>
                  <a:srgbClr val="FF0000"/>
                </a:solidFill>
                <a:latin typeface="+mn-ea"/>
              </a:rPr>
              <a:t>用一些较低级的概念构造和理解</a:t>
            </a:r>
            <a:r>
              <a:rPr lang="zh-CN" altLang="en-US" sz="2400" b="1" dirty="0">
                <a:latin typeface="+mn-ea"/>
              </a:rPr>
              <a:t>，如此进行下去，</a:t>
            </a:r>
            <a:r>
              <a:rPr lang="zh-CN" altLang="en-US" sz="2400" b="1" dirty="0">
                <a:solidFill>
                  <a:srgbClr val="FF0000"/>
                </a:solidFill>
                <a:latin typeface="+mn-ea"/>
              </a:rPr>
              <a:t>直到最低层次的具体元素</a:t>
            </a:r>
            <a:r>
              <a:rPr lang="zh-CN" altLang="en-US" sz="2400" b="1" dirty="0">
                <a:latin typeface="+mn-ea"/>
              </a:rPr>
              <a:t>。</a:t>
            </a: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b="1" dirty="0">
              <a:solidFill>
                <a:schemeClr val="tx2"/>
              </a:solidFill>
              <a:latin typeface="+mn-ea"/>
            </a:endParaRPr>
          </a:p>
        </p:txBody>
      </p:sp>
    </p:spTree>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t>5.2.2</a:t>
            </a:r>
            <a:r>
              <a:rPr lang="zh-CN" altLang="en-US" dirty="0"/>
              <a:t>抽象</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300" b="1" dirty="0">
                <a:latin typeface="+mn-ea"/>
              </a:rPr>
              <a:t>抽象的具体表现形式：</a:t>
            </a:r>
            <a:r>
              <a:rPr lang="zh-CN" altLang="en-US" sz="2300" b="1" dirty="0">
                <a:solidFill>
                  <a:srgbClr val="FF0000"/>
                </a:solidFill>
                <a:latin typeface="+mn-ea"/>
              </a:rPr>
              <a:t>自顶向下、逐步求精</a:t>
            </a:r>
            <a:r>
              <a:rPr lang="zh-CN" altLang="en-US" sz="2300" b="1" dirty="0">
                <a:latin typeface="+mn-ea"/>
              </a:rPr>
              <a:t>。</a:t>
            </a:r>
            <a:endParaRPr lang="en-US" altLang="zh-CN" sz="2300" b="1" dirty="0">
              <a:latin typeface="+mn-ea"/>
            </a:endParaRPr>
          </a:p>
          <a:p>
            <a:pPr eaLnBrk="1" hangingPunct="1"/>
            <a:r>
              <a:rPr lang="zh-CN" altLang="en-US" sz="2300" b="1" dirty="0">
                <a:latin typeface="+mn-ea"/>
              </a:rPr>
              <a:t>软件工程过程的每一步都是对软件解法的抽象层次的一次求精。</a:t>
            </a:r>
            <a:endParaRPr lang="en-US" altLang="zh-CN" sz="2300" b="1" dirty="0">
              <a:latin typeface="+mn-ea"/>
            </a:endParaRPr>
          </a:p>
          <a:p>
            <a:pPr eaLnBrk="1" hangingPunct="1"/>
            <a:r>
              <a:rPr lang="zh-CN" altLang="en-US" sz="2300" b="1" dirty="0">
                <a:latin typeface="+mn-ea"/>
              </a:rPr>
              <a:t>软件开发的三种抽象的具体方法：</a:t>
            </a:r>
          </a:p>
          <a:p>
            <a:pPr>
              <a:lnSpc>
                <a:spcPct val="100000"/>
              </a:lnSpc>
              <a:buClr>
                <a:schemeClr val="accent1"/>
              </a:buClr>
              <a:buSzPct val="80000"/>
              <a:buFont typeface="Wingdings" pitchFamily="2" charset="2"/>
              <a:buNone/>
            </a:pPr>
            <a:r>
              <a:rPr lang="zh-CN" altLang="en-US" sz="2300" b="1" dirty="0">
                <a:latin typeface="+mn-ea"/>
              </a:rPr>
              <a:t>   </a:t>
            </a:r>
            <a:r>
              <a:rPr lang="en-US" altLang="zh-CN" sz="2300" b="1" dirty="0">
                <a:latin typeface="+mn-ea"/>
              </a:rPr>
              <a:t>1</a:t>
            </a:r>
            <a:r>
              <a:rPr lang="zh-CN" altLang="en-US" sz="2300" b="1" dirty="0">
                <a:latin typeface="+mn-ea"/>
              </a:rPr>
              <a:t>、</a:t>
            </a:r>
            <a:r>
              <a:rPr lang="zh-CN" altLang="en-US" sz="2300" b="1" dirty="0">
                <a:solidFill>
                  <a:srgbClr val="FF0000"/>
                </a:solidFill>
                <a:latin typeface="+mn-ea"/>
              </a:rPr>
              <a:t>过程抽象</a:t>
            </a:r>
            <a:r>
              <a:rPr lang="zh-CN" altLang="en-US" sz="2300" b="1" dirty="0">
                <a:latin typeface="+mn-ea"/>
              </a:rPr>
              <a:t>：对过程的任务采用</a:t>
            </a:r>
            <a:r>
              <a:rPr lang="zh-CN" altLang="en-US" sz="2300" b="1" dirty="0">
                <a:solidFill>
                  <a:srgbClr val="FF0000"/>
                </a:solidFill>
                <a:latin typeface="+mn-ea"/>
              </a:rPr>
              <a:t>逐步求精</a:t>
            </a:r>
            <a:r>
              <a:rPr lang="zh-CN" altLang="en-US" sz="2300" b="1" dirty="0">
                <a:latin typeface="+mn-ea"/>
              </a:rPr>
              <a:t>的解法。</a:t>
            </a:r>
          </a:p>
          <a:p>
            <a:pPr>
              <a:lnSpc>
                <a:spcPct val="100000"/>
              </a:lnSpc>
              <a:buClr>
                <a:schemeClr val="accent1"/>
              </a:buClr>
              <a:buSzPct val="80000"/>
              <a:buFont typeface="Wingdings" pitchFamily="2" charset="2"/>
              <a:buNone/>
            </a:pPr>
            <a:r>
              <a:rPr lang="zh-CN" altLang="en-US" sz="2300" b="1" dirty="0">
                <a:latin typeface="+mn-ea"/>
              </a:rPr>
              <a:t>   </a:t>
            </a:r>
            <a:r>
              <a:rPr lang="en-US" altLang="zh-CN" sz="2300" b="1" dirty="0">
                <a:latin typeface="+mn-ea"/>
              </a:rPr>
              <a:t>2</a:t>
            </a:r>
            <a:r>
              <a:rPr lang="zh-CN" altLang="en-US" sz="2300" b="1" dirty="0">
                <a:latin typeface="+mn-ea"/>
              </a:rPr>
              <a:t>、</a:t>
            </a:r>
            <a:r>
              <a:rPr lang="zh-CN" altLang="en-US" sz="2300" b="1" dirty="0">
                <a:solidFill>
                  <a:srgbClr val="FF0000"/>
                </a:solidFill>
                <a:latin typeface="+mn-ea"/>
              </a:rPr>
              <a:t>数据抽象</a:t>
            </a:r>
            <a:r>
              <a:rPr lang="zh-CN" altLang="en-US" sz="2300" b="1" dirty="0">
                <a:latin typeface="+mn-ea"/>
              </a:rPr>
              <a:t>：通过关系模型来描述数据对象。</a:t>
            </a:r>
          </a:p>
          <a:p>
            <a:pPr>
              <a:lnSpc>
                <a:spcPct val="100000"/>
              </a:lnSpc>
              <a:buClr>
                <a:schemeClr val="accent1"/>
              </a:buClr>
              <a:buSzPct val="80000"/>
              <a:buFont typeface="Wingdings" pitchFamily="2" charset="2"/>
              <a:buNone/>
            </a:pPr>
            <a:r>
              <a:rPr lang="zh-CN" altLang="en-US" sz="2300" b="1" dirty="0">
                <a:latin typeface="+mn-ea"/>
              </a:rPr>
              <a:t>   </a:t>
            </a:r>
            <a:r>
              <a:rPr lang="en-US" altLang="zh-CN" sz="2300" b="1" dirty="0">
                <a:latin typeface="+mn-ea"/>
              </a:rPr>
              <a:t>3</a:t>
            </a:r>
            <a:r>
              <a:rPr lang="zh-CN" altLang="en-US" sz="2300" b="1" dirty="0">
                <a:latin typeface="+mn-ea"/>
              </a:rPr>
              <a:t>、</a:t>
            </a:r>
            <a:r>
              <a:rPr lang="zh-CN" altLang="en-US" sz="2300" b="1" dirty="0">
                <a:solidFill>
                  <a:srgbClr val="FF0000"/>
                </a:solidFill>
                <a:latin typeface="+mn-ea"/>
              </a:rPr>
              <a:t>控制抽象</a:t>
            </a:r>
            <a:r>
              <a:rPr lang="zh-CN" altLang="en-US" sz="2300" b="1" dirty="0">
                <a:latin typeface="+mn-ea"/>
              </a:rPr>
              <a:t>：描述程序控制机制而无须规定内部细节。</a:t>
            </a:r>
            <a:endParaRPr lang="en-US" altLang="zh-CN" sz="2300" b="1" dirty="0">
              <a:latin typeface="+mn-ea"/>
            </a:endParaRPr>
          </a:p>
          <a:p>
            <a:pPr>
              <a:lnSpc>
                <a:spcPct val="100000"/>
              </a:lnSpc>
              <a:buClr>
                <a:schemeClr val="accent1"/>
              </a:buClr>
              <a:buSzPct val="80000"/>
              <a:buFont typeface="Wingdings" pitchFamily="2" charset="2"/>
              <a:buNone/>
            </a:pPr>
            <a:endParaRPr lang="en-US" altLang="zh-CN" sz="2300" b="1" dirty="0">
              <a:latin typeface="+mn-ea"/>
            </a:endParaRPr>
          </a:p>
          <a:p>
            <a:pPr>
              <a:lnSpc>
                <a:spcPct val="100000"/>
              </a:lnSpc>
              <a:buClr>
                <a:schemeClr val="accent1"/>
              </a:buClr>
              <a:buSzPct val="80000"/>
              <a:buFont typeface="Wingdings" pitchFamily="2" charset="2"/>
              <a:buNone/>
            </a:pPr>
            <a:r>
              <a:rPr lang="zh-CN" altLang="en-US" sz="2300" b="1" dirty="0">
                <a:latin typeface="+mn-ea"/>
              </a:rPr>
              <a:t>   </a:t>
            </a:r>
            <a:r>
              <a:rPr lang="zh-CN" altLang="en-US" sz="2300" b="1" dirty="0">
                <a:solidFill>
                  <a:srgbClr val="FF0000"/>
                </a:solidFill>
                <a:latin typeface="+mn-ea"/>
              </a:rPr>
              <a:t>过程抽象的结果：功能模块（模块化）</a:t>
            </a:r>
            <a:endParaRPr lang="en-US" altLang="zh-CN" sz="2300" b="1" dirty="0">
              <a:solidFill>
                <a:srgbClr val="FF0000"/>
              </a:solidFill>
              <a:latin typeface="+mn-ea"/>
            </a:endParaRPr>
          </a:p>
          <a:p>
            <a:pPr>
              <a:lnSpc>
                <a:spcPct val="100000"/>
              </a:lnSpc>
              <a:buClr>
                <a:schemeClr val="accent1"/>
              </a:buClr>
              <a:buSzPct val="80000"/>
              <a:buFont typeface="Wingdings" pitchFamily="2" charset="2"/>
              <a:buNone/>
            </a:pPr>
            <a:r>
              <a:rPr lang="zh-CN" altLang="en-US" sz="2300" b="1" dirty="0">
                <a:solidFill>
                  <a:srgbClr val="FF0000"/>
                </a:solidFill>
                <a:latin typeface="+mn-ea"/>
              </a:rPr>
              <a:t>   数据抽象的结果：数据结构</a:t>
            </a:r>
            <a:endParaRPr lang="en-US" altLang="zh-CN" sz="2300" b="1" dirty="0">
              <a:solidFill>
                <a:srgbClr val="FF0000"/>
              </a:solidFill>
              <a:latin typeface="+mn-ea"/>
            </a:endParaRPr>
          </a:p>
          <a:p>
            <a:pPr>
              <a:lnSpc>
                <a:spcPct val="100000"/>
              </a:lnSpc>
              <a:buClr>
                <a:schemeClr val="accent1"/>
              </a:buClr>
              <a:buSzPct val="80000"/>
              <a:buFont typeface="Wingdings" pitchFamily="2" charset="2"/>
              <a:buNone/>
            </a:pPr>
            <a:r>
              <a:rPr lang="zh-CN" altLang="en-US" sz="2300" b="1" dirty="0">
                <a:solidFill>
                  <a:srgbClr val="FF0000"/>
                </a:solidFill>
                <a:latin typeface="+mn-ea"/>
              </a:rPr>
              <a:t>   控制抽象的结果：接口</a:t>
            </a:r>
            <a:endParaRPr lang="en-US" altLang="zh-CN" sz="2300" b="1" dirty="0">
              <a:solidFill>
                <a:srgbClr val="FF0000"/>
              </a:solidFill>
              <a:latin typeface="+mn-ea"/>
            </a:endParaRPr>
          </a:p>
          <a:p>
            <a:pPr>
              <a:lnSpc>
                <a:spcPct val="100000"/>
              </a:lnSpc>
              <a:buClr>
                <a:schemeClr val="accent1"/>
              </a:buClr>
              <a:buSzPct val="80000"/>
              <a:buFont typeface="Wingdings" pitchFamily="2" charset="2"/>
              <a:buNone/>
            </a:pPr>
            <a:endParaRPr lang="zh-CN" altLang="en-US" sz="2300" b="1" dirty="0">
              <a:solidFill>
                <a:srgbClr val="FF0000"/>
              </a:solidFill>
              <a:latin typeface="+mn-ea"/>
            </a:endParaRPr>
          </a:p>
          <a:p>
            <a:pPr>
              <a:lnSpc>
                <a:spcPct val="100000"/>
              </a:lnSpc>
              <a:buClr>
                <a:schemeClr val="accent1"/>
              </a:buClr>
              <a:buSzPct val="80000"/>
              <a:buFont typeface="Wingdings" pitchFamily="2" charset="2"/>
              <a:buNone/>
            </a:pPr>
            <a:r>
              <a:rPr lang="zh-CN" altLang="en-US" sz="2300" b="1" dirty="0">
                <a:latin typeface="+mn-ea"/>
              </a:rPr>
              <a:t>   </a:t>
            </a:r>
            <a:r>
              <a:rPr lang="zh-CN" altLang="en-US" sz="2300" b="1" dirty="0">
                <a:solidFill>
                  <a:srgbClr val="FF0000"/>
                </a:solidFill>
                <a:latin typeface="+mn-ea"/>
              </a:rPr>
              <a:t>模块化就是一种程序设计的抽象机制。</a:t>
            </a:r>
          </a:p>
          <a:p>
            <a:pPr eaLnBrk="1" hangingPunct="1">
              <a:lnSpc>
                <a:spcPct val="115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t>5.2.3</a:t>
            </a:r>
            <a:r>
              <a:rPr lang="zh-CN" altLang="en-US" dirty="0"/>
              <a:t>逐步求精</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mn-ea"/>
              </a:rPr>
              <a:t>逐步求精是许多软件工程技术（如规格说明技术、设计和实现技术）的基础－－</a:t>
            </a:r>
            <a:r>
              <a:rPr lang="zh-CN" altLang="en-US" sz="2400" b="1" dirty="0">
                <a:solidFill>
                  <a:srgbClr val="FF0000"/>
                </a:solidFill>
                <a:latin typeface="+mn-ea"/>
              </a:rPr>
              <a:t>为了能集中精力解决主要问题而尽量延迟对问题细节的考虑</a:t>
            </a:r>
            <a:r>
              <a:rPr lang="zh-CN" altLang="en-US" sz="2400" b="1" dirty="0">
                <a:solidFill>
                  <a:schemeClr val="tx2"/>
                </a:solidFill>
                <a:latin typeface="+mn-ea"/>
              </a:rPr>
              <a:t>．</a:t>
            </a:r>
            <a:endParaRPr lang="en-US" altLang="zh-CN" sz="2400" b="1" dirty="0">
              <a:solidFill>
                <a:schemeClr val="tx2"/>
              </a:solidFill>
              <a:latin typeface="+mn-ea"/>
            </a:endParaRPr>
          </a:p>
          <a:p>
            <a:pPr eaLnBrk="1" hangingPunct="1"/>
            <a:r>
              <a:rPr lang="zh-CN" altLang="en-US" sz="2400" b="1" dirty="0">
                <a:solidFill>
                  <a:srgbClr val="FF0000"/>
                </a:solidFill>
                <a:latin typeface="+mn-ea"/>
              </a:rPr>
              <a:t>求精实际上是细化过程。</a:t>
            </a:r>
          </a:p>
          <a:p>
            <a:pPr eaLnBrk="1" hangingPunct="1"/>
            <a:r>
              <a:rPr lang="zh-CN" altLang="en-US" sz="2400" b="1" dirty="0">
                <a:solidFill>
                  <a:schemeClr val="tx2"/>
                </a:solidFill>
                <a:latin typeface="+mn-ea"/>
              </a:rPr>
              <a:t>抽象和求精是一对互补的概念．抽象使得设计者能够说明过程和数据、同时却忽略底层细节．</a:t>
            </a:r>
            <a:r>
              <a:rPr lang="zh-CN" altLang="en-US" sz="2400" b="1" dirty="0">
                <a:solidFill>
                  <a:srgbClr val="FF0000"/>
                </a:solidFill>
                <a:latin typeface="+mn-ea"/>
              </a:rPr>
              <a:t>可以把抽象看成一种通过忽略多余的细节同时强调有关的细节，而实现逐步求精的方法．</a:t>
            </a:r>
          </a:p>
          <a:p>
            <a:pPr eaLnBrk="1" hangingPunct="1">
              <a:lnSpc>
                <a:spcPct val="115000"/>
              </a:lnSpc>
            </a:pPr>
            <a:r>
              <a:rPr lang="zh-CN" altLang="en-US" sz="2400" b="1" dirty="0">
                <a:solidFill>
                  <a:srgbClr val="FF0000"/>
                </a:solidFill>
                <a:latin typeface="+mn-ea"/>
              </a:rPr>
              <a:t>针对复杂事情的解决办法：先抽象、再求精</a:t>
            </a:r>
          </a:p>
          <a:p>
            <a:pPr eaLnBrk="1" hangingPunct="1">
              <a:lnSpc>
                <a:spcPct val="115000"/>
              </a:lnSpc>
            </a:pPr>
            <a:endParaRPr lang="en-US" altLang="zh-CN" b="1" dirty="0">
              <a:solidFill>
                <a:schemeClr val="tx2"/>
              </a:solidFill>
              <a:latin typeface="+mn-ea"/>
            </a:endParaRPr>
          </a:p>
        </p:txBody>
      </p:sp>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t>5.2.4</a:t>
            </a:r>
            <a:r>
              <a:rPr lang="zh-CN" altLang="en-US" dirty="0"/>
              <a:t>信息隐蔽和局部化</a:t>
            </a:r>
          </a:p>
        </p:txBody>
      </p:sp>
      <p:sp>
        <p:nvSpPr>
          <p:cNvPr id="33795" name="内容占位符 2"/>
          <p:cNvSpPr>
            <a:spLocks noGrp="1"/>
          </p:cNvSpPr>
          <p:nvPr>
            <p:ph idx="1"/>
          </p:nvPr>
        </p:nvSpPr>
        <p:spPr>
          <a:xfrm>
            <a:off x="100042" y="1000124"/>
            <a:ext cx="8686800" cy="4643453"/>
          </a:xfrm>
        </p:spPr>
        <p:txBody>
          <a:bodyPr/>
          <a:lstStyle/>
          <a:p>
            <a:pPr eaLnBrk="1" hangingPunct="1">
              <a:lnSpc>
                <a:spcPct val="90000"/>
              </a:lnSpc>
            </a:pPr>
            <a:r>
              <a:rPr lang="zh-CN" altLang="en-US" b="1" dirty="0">
                <a:solidFill>
                  <a:srgbClr val="FF0000"/>
                </a:solidFill>
                <a:latin typeface="+mn-ea"/>
              </a:rPr>
              <a:t>信息隐蔽：</a:t>
            </a:r>
            <a:r>
              <a:rPr lang="zh-CN" altLang="en-US" b="1" dirty="0">
                <a:solidFill>
                  <a:schemeClr val="tx2"/>
                </a:solidFill>
                <a:latin typeface="+mn-ea"/>
              </a:rPr>
              <a:t>模块内部的信息（处理过程和数据），应对不需要了解这些信息的模块隐蔽起来，使它们不能访问。</a:t>
            </a:r>
            <a:endParaRPr lang="en-US" altLang="zh-CN" b="1" dirty="0">
              <a:solidFill>
                <a:schemeClr val="tx2"/>
              </a:solidFill>
              <a:latin typeface="+mn-ea"/>
            </a:endParaRPr>
          </a:p>
          <a:p>
            <a:pPr eaLnBrk="1" hangingPunct="1">
              <a:lnSpc>
                <a:spcPct val="90000"/>
              </a:lnSpc>
              <a:buNone/>
            </a:pPr>
            <a:r>
              <a:rPr lang="zh-CN" altLang="en-US" b="1" dirty="0">
                <a:solidFill>
                  <a:srgbClr val="FF0000"/>
                </a:solidFill>
                <a:latin typeface="+mn-ea"/>
              </a:rPr>
              <a:t>   信息隐蔽是模块设计的基本原则。</a:t>
            </a:r>
            <a:r>
              <a:rPr lang="zh-CN" altLang="en-US" b="1" dirty="0">
                <a:solidFill>
                  <a:schemeClr val="tx2"/>
                </a:solidFill>
                <a:latin typeface="+mn-ea"/>
              </a:rPr>
              <a:t>意味着在进行模块划分时，应保证模块的独立性，使组成程序的模块之间只需交换完成软件功能所必需的信息。</a:t>
            </a:r>
            <a:endParaRPr lang="en-US" altLang="zh-CN" b="1" dirty="0">
              <a:solidFill>
                <a:schemeClr val="tx2"/>
              </a:solidFill>
              <a:latin typeface="+mn-ea"/>
            </a:endParaRPr>
          </a:p>
          <a:p>
            <a:pPr eaLnBrk="1" hangingPunct="1">
              <a:lnSpc>
                <a:spcPct val="90000"/>
              </a:lnSpc>
              <a:buNone/>
            </a:pPr>
            <a:r>
              <a:rPr lang="zh-CN" altLang="en-US" b="1" dirty="0">
                <a:solidFill>
                  <a:schemeClr val="tx2"/>
                </a:solidFill>
                <a:latin typeface="+mn-ea"/>
              </a:rPr>
              <a:t>   </a:t>
            </a:r>
            <a:r>
              <a:rPr lang="zh-CN" altLang="en-US" b="1" dirty="0">
                <a:solidFill>
                  <a:srgbClr val="FF0000"/>
                </a:solidFill>
                <a:latin typeface="+mn-ea"/>
              </a:rPr>
              <a:t>将信息隐蔽作为模块化设计标准，</a:t>
            </a:r>
            <a:r>
              <a:rPr lang="zh-CN" altLang="en-US" b="1" dirty="0">
                <a:solidFill>
                  <a:schemeClr val="tx2"/>
                </a:solidFill>
                <a:latin typeface="+mn-ea"/>
              </a:rPr>
              <a:t>为软件测试和维护对模块的修改带来了极大的方便，使得修改时无意引入的错误不会被扩散到被修改模块以外的其它位置。</a:t>
            </a:r>
            <a:endParaRPr lang="en-US" altLang="zh-CN" b="1" dirty="0">
              <a:solidFill>
                <a:schemeClr val="tx2"/>
              </a:solidFill>
              <a:latin typeface="+mn-ea"/>
            </a:endParaRPr>
          </a:p>
          <a:p>
            <a:pPr eaLnBrk="1" hangingPunct="1">
              <a:lnSpc>
                <a:spcPct val="90000"/>
              </a:lnSpc>
            </a:pPr>
            <a:r>
              <a:rPr lang="zh-CN" altLang="en-US" b="1" dirty="0">
                <a:solidFill>
                  <a:srgbClr val="FF0000"/>
                </a:solidFill>
                <a:latin typeface="+mn-ea"/>
              </a:rPr>
              <a:t>局部化：</a:t>
            </a:r>
            <a:r>
              <a:rPr lang="zh-CN" altLang="en-US" b="1" dirty="0">
                <a:solidFill>
                  <a:schemeClr val="tx2"/>
                </a:solidFill>
                <a:latin typeface="+mn-ea"/>
              </a:rPr>
              <a:t>指关系密切的软件元素物理地彼此靠近。</a:t>
            </a:r>
            <a:r>
              <a:rPr lang="zh-CN" altLang="en-US" b="1" dirty="0">
                <a:solidFill>
                  <a:srgbClr val="FF0000"/>
                </a:solidFill>
                <a:latin typeface="+mn-ea"/>
              </a:rPr>
              <a:t>局部化是实现信息隐蔽的重要方法</a:t>
            </a:r>
            <a:r>
              <a:rPr lang="zh-CN" altLang="en-US" b="1" dirty="0">
                <a:solidFill>
                  <a:schemeClr val="tx2"/>
                </a:solidFill>
                <a:latin typeface="+mn-ea"/>
              </a:rPr>
              <a:t>。如模块内使用的局部数据元素，当模块被调用执行时发挥作用，退出后便失去意义。</a:t>
            </a: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b="1" dirty="0">
              <a:solidFill>
                <a:schemeClr val="tx2"/>
              </a:solidFill>
              <a:latin typeface="+mn-ea"/>
            </a:endParaRPr>
          </a:p>
        </p:txBody>
      </p:sp>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t>5.2.5</a:t>
            </a:r>
            <a:r>
              <a:rPr lang="zh-CN" altLang="en-US" dirty="0"/>
              <a:t>模块独立</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rgbClr val="FF0000"/>
                </a:solidFill>
                <a:latin typeface="+mn-ea"/>
              </a:rPr>
              <a:t>模块独立</a:t>
            </a:r>
            <a:r>
              <a:rPr lang="zh-CN" altLang="en-US" sz="2400" b="1" dirty="0">
                <a:solidFill>
                  <a:schemeClr val="tx2"/>
                </a:solidFill>
                <a:latin typeface="+mn-ea"/>
              </a:rPr>
              <a:t>的概念是模块化、抽象、信息隐蔽和局部化概念的直接结果。开发具有独立功能且与其他模块之间没有过多的相互作用的模块，就可以做到模块独立。</a:t>
            </a:r>
          </a:p>
          <a:p>
            <a:pPr eaLnBrk="1" hangingPunct="1"/>
            <a:r>
              <a:rPr lang="zh-CN" altLang="en-US" sz="2400" b="1" dirty="0">
                <a:solidFill>
                  <a:schemeClr val="tx2"/>
                </a:solidFill>
                <a:latin typeface="+mn-ea"/>
              </a:rPr>
              <a:t>为什么模块的独立性很重要呢？</a:t>
            </a:r>
          </a:p>
          <a:p>
            <a:pPr lvl="1" eaLnBrk="1" hangingPunct="1"/>
            <a:r>
              <a:rPr lang="zh-CN" altLang="en-US" sz="2400" b="1" dirty="0">
                <a:solidFill>
                  <a:schemeClr val="tx2"/>
                </a:solidFill>
                <a:latin typeface="+mn-ea"/>
              </a:rPr>
              <a:t>有效的模块化（即具有独立的模块）的软件比较容易开发出来。</a:t>
            </a:r>
          </a:p>
          <a:p>
            <a:pPr lvl="1" eaLnBrk="1" hangingPunct="1"/>
            <a:r>
              <a:rPr lang="zh-CN" altLang="en-US" sz="2400" b="1" dirty="0">
                <a:solidFill>
                  <a:schemeClr val="tx2"/>
                </a:solidFill>
                <a:latin typeface="+mn-ea"/>
              </a:rPr>
              <a:t>独立的模块比较容易测试和维护。</a:t>
            </a:r>
          </a:p>
          <a:p>
            <a:pPr eaLnBrk="1" hangingPunct="1"/>
            <a:r>
              <a:rPr lang="zh-CN" altLang="en-US" sz="2400" b="1" dirty="0">
                <a:solidFill>
                  <a:schemeClr val="tx2"/>
                </a:solidFill>
                <a:latin typeface="+mn-ea"/>
              </a:rPr>
              <a:t>模块的独立程度可以由两个定性标准度量，这两个标准分别称为</a:t>
            </a:r>
            <a:r>
              <a:rPr lang="zh-CN" altLang="en-US" sz="2400" b="1" dirty="0">
                <a:solidFill>
                  <a:srgbClr val="FF0000"/>
                </a:solidFill>
                <a:latin typeface="+mn-ea"/>
              </a:rPr>
              <a:t>耦合和内聚</a:t>
            </a:r>
            <a:r>
              <a:rPr lang="zh-CN" altLang="en-US" sz="2400" b="1" dirty="0">
                <a:solidFill>
                  <a:schemeClr val="tx2"/>
                </a:solidFill>
                <a:latin typeface="+mn-ea"/>
              </a:rPr>
              <a:t>。</a:t>
            </a: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t>5.2.5</a:t>
            </a:r>
            <a:r>
              <a:rPr lang="zh-CN" altLang="en-US" dirty="0"/>
              <a:t>模块独立（耦合性）</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mn-ea"/>
              </a:rPr>
              <a:t>耦合是对一个软件结构内不同模块之间互联程度的度量。耦合强弱取决于模块之间接口的复杂程度，调用模块的方式，以及通过接口的数据。实际上，</a:t>
            </a:r>
            <a:r>
              <a:rPr lang="zh-CN" altLang="en-US" sz="2400" b="1" dirty="0">
                <a:solidFill>
                  <a:srgbClr val="FF0000"/>
                </a:solidFill>
                <a:latin typeface="+mn-ea"/>
              </a:rPr>
              <a:t>耦合是接口数据对模块独立性的影响</a:t>
            </a:r>
            <a:r>
              <a:rPr lang="zh-CN" altLang="en-US" sz="2400" b="1" dirty="0">
                <a:solidFill>
                  <a:schemeClr val="tx2"/>
                </a:solidFill>
                <a:latin typeface="+mn-ea"/>
              </a:rPr>
              <a:t>。 </a:t>
            </a:r>
            <a:endParaRPr lang="en-US" altLang="zh-CN" sz="2400" b="1" dirty="0">
              <a:solidFill>
                <a:schemeClr val="tx2"/>
              </a:solidFill>
              <a:latin typeface="+mn-ea"/>
            </a:endParaRPr>
          </a:p>
          <a:p>
            <a:pPr eaLnBrk="1" hangingPunct="1"/>
            <a:r>
              <a:rPr lang="zh-CN" altLang="en-US" sz="2400" b="1" dirty="0">
                <a:solidFill>
                  <a:schemeClr val="tx2"/>
                </a:solidFill>
                <a:latin typeface="+mn-ea"/>
              </a:rPr>
              <a:t>如果两个模块中的每一个都能独立地工作而不需要另一个模块地存在，那么它们彼此完全独立，这意味着模块间无任何连接，耦合程度最低。</a:t>
            </a:r>
            <a:r>
              <a:rPr lang="zh-CN" altLang="en-US" sz="2400" b="1" dirty="0">
                <a:solidFill>
                  <a:srgbClr val="FF0000"/>
                </a:solidFill>
                <a:latin typeface="+mn-ea"/>
              </a:rPr>
              <a:t>但一个软件系统中的模块之间是彼此协同工作的，不可能所有模块间没有连结。</a:t>
            </a: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323850" y="1000108"/>
          <a:ext cx="8496300" cy="4694238"/>
        </p:xfrm>
        <a:graphic>
          <a:graphicData uri="http://schemas.openxmlformats.org/presentationml/2006/ole">
            <mc:AlternateContent xmlns:mc="http://schemas.openxmlformats.org/markup-compatibility/2006">
              <mc:Choice xmlns:v="urn:schemas-microsoft-com:vml" Requires="v">
                <p:oleObj name="Picture" r:id="rId3" imgW="4323600" imgH="2388960" progId="Word.Picture.8">
                  <p:embed/>
                </p:oleObj>
              </mc:Choice>
              <mc:Fallback>
                <p:oleObj name="Picture" r:id="rId3" imgW="4323600" imgH="2388960" progId="Word.Picture.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000108"/>
                        <a:ext cx="8496300" cy="469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4" name="标题 1"/>
          <p:cNvSpPr>
            <a:spLocks noGrp="1"/>
          </p:cNvSpPr>
          <p:nvPr>
            <p:ph type="title"/>
          </p:nvPr>
        </p:nvSpPr>
        <p:spPr>
          <a:xfrm>
            <a:off x="457200" y="274638"/>
            <a:ext cx="6778625" cy="654050"/>
          </a:xfrm>
        </p:spPr>
        <p:txBody>
          <a:bodyPr/>
          <a:lstStyle/>
          <a:p>
            <a:r>
              <a:rPr lang="zh-CN" altLang="en-US" dirty="0"/>
              <a:t>系统设计的过程</a:t>
            </a:r>
          </a:p>
        </p:txBody>
      </p:sp>
      <p:sp>
        <p:nvSpPr>
          <p:cNvPr id="5" name="TextBox 4"/>
          <p:cNvSpPr txBox="1"/>
          <p:nvPr/>
        </p:nvSpPr>
        <p:spPr>
          <a:xfrm>
            <a:off x="8340575" y="3071810"/>
            <a:ext cx="803425" cy="830997"/>
          </a:xfrm>
          <a:prstGeom prst="rect">
            <a:avLst/>
          </a:prstGeom>
          <a:noFill/>
        </p:spPr>
        <p:txBody>
          <a:bodyPr wrap="none" rtlCol="0">
            <a:spAutoFit/>
          </a:bodyPr>
          <a:lstStyle/>
          <a:p>
            <a:pPr>
              <a:buNone/>
            </a:pPr>
            <a:r>
              <a:rPr lang="zh-CN" altLang="en-US" sz="2400" b="1" dirty="0">
                <a:solidFill>
                  <a:srgbClr val="0000FF"/>
                </a:solidFill>
                <a:latin typeface="楷体" pitchFamily="49" charset="-122"/>
                <a:ea typeface="楷体" pitchFamily="49" charset="-122"/>
              </a:rPr>
              <a:t>总体</a:t>
            </a:r>
            <a:endParaRPr lang="en-US" altLang="zh-CN" sz="2400" b="1" dirty="0">
              <a:solidFill>
                <a:srgbClr val="0000FF"/>
              </a:solidFill>
              <a:latin typeface="楷体" pitchFamily="49" charset="-122"/>
              <a:ea typeface="楷体" pitchFamily="49" charset="-122"/>
            </a:endParaRPr>
          </a:p>
          <a:p>
            <a:pPr>
              <a:buNone/>
            </a:pPr>
            <a:r>
              <a:rPr lang="zh-CN" altLang="en-US" sz="2400" b="1" dirty="0">
                <a:solidFill>
                  <a:srgbClr val="0000FF"/>
                </a:solidFill>
                <a:latin typeface="楷体" pitchFamily="49" charset="-122"/>
                <a:ea typeface="楷体" pitchFamily="49" charset="-122"/>
              </a:rPr>
              <a:t>设计</a:t>
            </a:r>
          </a:p>
        </p:txBody>
      </p:sp>
      <p:sp>
        <p:nvSpPr>
          <p:cNvPr id="6" name="TextBox 5"/>
          <p:cNvSpPr txBox="1"/>
          <p:nvPr/>
        </p:nvSpPr>
        <p:spPr>
          <a:xfrm>
            <a:off x="7769103" y="2285992"/>
            <a:ext cx="803425" cy="830997"/>
          </a:xfrm>
          <a:prstGeom prst="rect">
            <a:avLst/>
          </a:prstGeom>
          <a:noFill/>
        </p:spPr>
        <p:txBody>
          <a:bodyPr wrap="none" rtlCol="0">
            <a:spAutoFit/>
          </a:bodyPr>
          <a:lstStyle/>
          <a:p>
            <a:pPr>
              <a:buNone/>
            </a:pPr>
            <a:r>
              <a:rPr lang="zh-CN" altLang="en-US" sz="2400" b="1" dirty="0">
                <a:solidFill>
                  <a:srgbClr val="0000FF"/>
                </a:solidFill>
                <a:latin typeface="楷体" pitchFamily="49" charset="-122"/>
                <a:ea typeface="楷体" pitchFamily="49" charset="-122"/>
              </a:rPr>
              <a:t>详细</a:t>
            </a:r>
            <a:endParaRPr lang="en-US" altLang="zh-CN" sz="2400" b="1" dirty="0">
              <a:solidFill>
                <a:srgbClr val="0000FF"/>
              </a:solidFill>
              <a:latin typeface="楷体" pitchFamily="49" charset="-122"/>
              <a:ea typeface="楷体" pitchFamily="49" charset="-122"/>
            </a:endParaRPr>
          </a:p>
          <a:p>
            <a:pPr>
              <a:buNone/>
            </a:pPr>
            <a:r>
              <a:rPr lang="zh-CN" altLang="en-US" sz="2400" b="1" dirty="0">
                <a:solidFill>
                  <a:srgbClr val="0000FF"/>
                </a:solidFill>
                <a:latin typeface="楷体" pitchFamily="49" charset="-122"/>
                <a:ea typeface="楷体" pitchFamily="49" charset="-122"/>
              </a:rPr>
              <a:t>设计</a:t>
            </a:r>
          </a:p>
        </p:txBody>
      </p:sp>
      <p:sp>
        <p:nvSpPr>
          <p:cNvPr id="7" name="下箭头 6"/>
          <p:cNvSpPr/>
          <p:nvPr/>
        </p:nvSpPr>
        <p:spPr bwMode="auto">
          <a:xfrm rot="2673767">
            <a:off x="8160455" y="3804286"/>
            <a:ext cx="285752" cy="571504"/>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pPr>
            <a:endParaRPr kumimoji="0" lang="zh-CN" altLang="en-US" sz="1200" b="0" i="0" u="none" strike="noStrike" cap="none" normalizeH="0" baseline="0">
              <a:ln>
                <a:noFill/>
              </a:ln>
              <a:solidFill>
                <a:srgbClr val="00509B"/>
              </a:solidFill>
              <a:effectLst/>
              <a:latin typeface="Verdana" pitchFamily="34" charset="0"/>
              <a:ea typeface="黑体" pitchFamily="2" charset="-122"/>
            </a:endParaRPr>
          </a:p>
        </p:txBody>
      </p:sp>
      <p:sp>
        <p:nvSpPr>
          <p:cNvPr id="8" name="下箭头 7"/>
          <p:cNvSpPr/>
          <p:nvPr/>
        </p:nvSpPr>
        <p:spPr bwMode="auto">
          <a:xfrm rot="1136185">
            <a:off x="8523244" y="3946620"/>
            <a:ext cx="285752" cy="1064731"/>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pPr>
            <a:endParaRPr kumimoji="0" lang="zh-CN" altLang="en-US" sz="1200" b="0" i="0" u="none" strike="noStrike" cap="none" normalizeH="0" baseline="0" dirty="0">
              <a:ln>
                <a:noFill/>
              </a:ln>
              <a:solidFill>
                <a:srgbClr val="00509B"/>
              </a:solidFill>
              <a:effectLst/>
              <a:latin typeface="Verdana" pitchFamily="34" charset="0"/>
              <a:ea typeface="黑体" pitchFamily="2" charset="-122"/>
            </a:endParaRPr>
          </a:p>
        </p:txBody>
      </p:sp>
      <p:sp>
        <p:nvSpPr>
          <p:cNvPr id="9" name="下箭头 8"/>
          <p:cNvSpPr/>
          <p:nvPr/>
        </p:nvSpPr>
        <p:spPr bwMode="auto">
          <a:xfrm rot="5400000">
            <a:off x="7929585" y="3286123"/>
            <a:ext cx="285752" cy="571504"/>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indent="95250"/>
            <a:endParaRPr lang="zh-CN" altLang="en-US" dirty="0">
              <a:ea typeface="黑体" pitchFamily="2" charset="-122"/>
            </a:endParaRPr>
          </a:p>
        </p:txBody>
      </p:sp>
      <p:sp>
        <p:nvSpPr>
          <p:cNvPr id="10" name="下箭头 9"/>
          <p:cNvSpPr/>
          <p:nvPr/>
        </p:nvSpPr>
        <p:spPr bwMode="auto">
          <a:xfrm rot="5400000">
            <a:off x="7358082" y="2428868"/>
            <a:ext cx="285752" cy="571504"/>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indent="95250"/>
            <a:endParaRPr lang="zh-CN" altLang="en-US" dirty="0">
              <a:ea typeface="黑体" pitchFamily="2" charset="-122"/>
            </a:endParaRPr>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3"/>
          <a:srcRect/>
          <a:stretch>
            <a:fillRect/>
          </a:stretch>
        </p:blipFill>
        <p:spPr bwMode="auto">
          <a:xfrm>
            <a:off x="6858016" y="2643182"/>
            <a:ext cx="1980953" cy="1714286"/>
          </a:xfrm>
          <a:prstGeom prst="rect">
            <a:avLst/>
          </a:prstGeom>
          <a:noFill/>
          <a:ln w="9525">
            <a:noFill/>
            <a:miter lim="800000"/>
            <a:headEnd/>
            <a:tailEnd/>
          </a:ln>
          <a:effectLst/>
        </p:spPr>
      </p:pic>
      <p:sp>
        <p:nvSpPr>
          <p:cNvPr id="33794" name="标题 1"/>
          <p:cNvSpPr>
            <a:spLocks noGrp="1"/>
          </p:cNvSpPr>
          <p:nvPr>
            <p:ph type="title"/>
          </p:nvPr>
        </p:nvSpPr>
        <p:spPr>
          <a:xfrm>
            <a:off x="457200" y="274638"/>
            <a:ext cx="7115196" cy="654050"/>
          </a:xfrm>
        </p:spPr>
        <p:txBody>
          <a:bodyPr/>
          <a:lstStyle/>
          <a:p>
            <a:r>
              <a:rPr lang="en-US" altLang="zh-CN" dirty="0"/>
              <a:t>5.2.5</a:t>
            </a:r>
            <a:r>
              <a:rPr lang="zh-CN" altLang="en-US" dirty="0"/>
              <a:t>模块独立（耦合性）</a:t>
            </a:r>
          </a:p>
        </p:txBody>
      </p:sp>
      <p:sp>
        <p:nvSpPr>
          <p:cNvPr id="33795" name="内容占位符 2"/>
          <p:cNvSpPr>
            <a:spLocks noGrp="1"/>
          </p:cNvSpPr>
          <p:nvPr>
            <p:ph idx="1"/>
          </p:nvPr>
        </p:nvSpPr>
        <p:spPr>
          <a:xfrm>
            <a:off x="214282" y="928670"/>
            <a:ext cx="8686800" cy="4643453"/>
          </a:xfrm>
        </p:spPr>
        <p:txBody>
          <a:bodyPr/>
          <a:lstStyle/>
          <a:p>
            <a:pPr eaLnBrk="1" hangingPunct="1"/>
            <a:r>
              <a:rPr lang="zh-CN" altLang="en-US" sz="2400" b="1" dirty="0">
                <a:solidFill>
                  <a:srgbClr val="FF0000"/>
                </a:solidFill>
                <a:latin typeface="+mn-ea"/>
              </a:rPr>
              <a:t>数据耦合：</a:t>
            </a:r>
            <a:r>
              <a:rPr lang="zh-CN" altLang="en-US" sz="2400" b="1" dirty="0">
                <a:solidFill>
                  <a:schemeClr val="tx2"/>
                </a:solidFill>
                <a:latin typeface="+mn-ea"/>
              </a:rPr>
              <a:t>如果两个模块彼此间通过参数交换信息，而且交换的信息仅仅是数据，那么这种耦合称为数据耦合</a:t>
            </a:r>
            <a:r>
              <a:rPr lang="zh-CN" altLang="en-US" sz="2400" b="1" dirty="0">
                <a:latin typeface="+mn-ea"/>
              </a:rPr>
              <a:t>。</a:t>
            </a:r>
            <a:r>
              <a:rPr lang="zh-CN" altLang="en-US" sz="2400" b="1" dirty="0">
                <a:solidFill>
                  <a:schemeClr val="tx2"/>
                </a:solidFill>
                <a:latin typeface="+mn-ea"/>
              </a:rPr>
              <a:t>按数据耦合开发的程序界面简单、安全可靠。</a:t>
            </a:r>
            <a:r>
              <a:rPr lang="zh-CN" altLang="en-US" sz="2400" b="1" dirty="0">
                <a:solidFill>
                  <a:srgbClr val="FF0000"/>
                </a:solidFill>
                <a:latin typeface="+mn-ea"/>
              </a:rPr>
              <a:t>数据耦合是松散的耦合</a:t>
            </a:r>
            <a:r>
              <a:rPr lang="zh-CN" altLang="en-US" sz="2400" b="1" dirty="0">
                <a:solidFill>
                  <a:schemeClr val="tx2"/>
                </a:solidFill>
                <a:latin typeface="+mn-ea"/>
              </a:rPr>
              <a:t>，模块之间的独立性比较强。</a:t>
            </a:r>
            <a:r>
              <a:rPr lang="zh-CN" altLang="en-US" sz="2400" b="1" dirty="0">
                <a:solidFill>
                  <a:srgbClr val="FF0000"/>
                </a:solidFill>
                <a:latin typeface="+mn-ea"/>
              </a:rPr>
              <a:t>在软件程序结构中至少必须有这类耦合。</a:t>
            </a:r>
          </a:p>
          <a:p>
            <a:pPr>
              <a:lnSpc>
                <a:spcPct val="100000"/>
              </a:lnSpc>
              <a:spcBef>
                <a:spcPct val="50000"/>
              </a:spcBef>
            </a:pPr>
            <a:r>
              <a:rPr lang="zh-CN" altLang="en-US" sz="2400" b="1" dirty="0">
                <a:solidFill>
                  <a:srgbClr val="FF0000"/>
                </a:solidFill>
                <a:latin typeface="+mn-ea"/>
              </a:rPr>
              <a:t>控制耦合：</a:t>
            </a:r>
            <a:r>
              <a:rPr lang="zh-CN" altLang="en-US" sz="2400" b="1" dirty="0">
                <a:solidFill>
                  <a:schemeClr val="tx2"/>
                </a:solidFill>
                <a:latin typeface="+mn-ea"/>
              </a:rPr>
              <a:t>如果传递的信息中有控制信息，则这</a:t>
            </a:r>
            <a:endParaRPr lang="en-US" altLang="zh-CN" sz="2400" b="1" dirty="0">
              <a:solidFill>
                <a:schemeClr val="tx2"/>
              </a:solidFill>
              <a:latin typeface="+mn-ea"/>
            </a:endParaRPr>
          </a:p>
          <a:p>
            <a:pPr>
              <a:lnSpc>
                <a:spcPct val="100000"/>
              </a:lnSpc>
              <a:spcBef>
                <a:spcPts val="0"/>
              </a:spcBef>
              <a:buNone/>
            </a:pPr>
            <a:r>
              <a:rPr lang="zh-CN" altLang="en-US" sz="2400" b="1" dirty="0">
                <a:solidFill>
                  <a:schemeClr val="tx2"/>
                </a:solidFill>
                <a:latin typeface="+mn-ea"/>
              </a:rPr>
              <a:t>  种耦合称为控制耦合。</a:t>
            </a:r>
            <a:r>
              <a:rPr lang="zh-CN" altLang="en-US" sz="2400" b="1" dirty="0">
                <a:solidFill>
                  <a:srgbClr val="FF0000"/>
                </a:solidFill>
                <a:latin typeface="+mn-ea"/>
              </a:rPr>
              <a:t>实质</a:t>
            </a:r>
            <a:r>
              <a:rPr lang="zh-CN" altLang="en-US" sz="2400" b="1" dirty="0">
                <a:solidFill>
                  <a:schemeClr val="tx2"/>
                </a:solidFill>
                <a:latin typeface="+mn-ea"/>
              </a:rPr>
              <a:t>是在</a:t>
            </a:r>
            <a:r>
              <a:rPr lang="zh-CN" altLang="en-US" sz="2400" b="1" dirty="0">
                <a:solidFill>
                  <a:srgbClr val="FF0000"/>
                </a:solidFill>
                <a:latin typeface="+mn-ea"/>
              </a:rPr>
              <a:t>单一接口上选择</a:t>
            </a:r>
            <a:endParaRPr lang="en-US" altLang="zh-CN" sz="2400" b="1" dirty="0">
              <a:solidFill>
                <a:srgbClr val="FF0000"/>
              </a:solidFill>
              <a:latin typeface="+mn-ea"/>
            </a:endParaRPr>
          </a:p>
          <a:p>
            <a:pPr>
              <a:lnSpc>
                <a:spcPct val="100000"/>
              </a:lnSpc>
              <a:spcBef>
                <a:spcPts val="0"/>
              </a:spcBef>
              <a:buNone/>
            </a:pPr>
            <a:r>
              <a:rPr lang="zh-CN" altLang="en-US" sz="2400" b="1" dirty="0">
                <a:solidFill>
                  <a:srgbClr val="FF0000"/>
                </a:solidFill>
                <a:latin typeface="+mn-ea"/>
              </a:rPr>
              <a:t>  多功能模块中的某项功能。控制信息要尽可能的少</a:t>
            </a:r>
            <a:endParaRPr lang="zh-CN" altLang="en-US" sz="2400" b="1" dirty="0">
              <a:solidFill>
                <a:schemeClr val="tx2"/>
              </a:solidFill>
              <a:latin typeface="+mn-ea"/>
            </a:endParaRPr>
          </a:p>
          <a:p>
            <a:pPr>
              <a:lnSpc>
                <a:spcPct val="100000"/>
              </a:lnSpc>
              <a:spcBef>
                <a:spcPct val="50000"/>
              </a:spcBef>
            </a:pPr>
            <a:r>
              <a:rPr lang="zh-CN" altLang="en-US" sz="2400" b="1" dirty="0">
                <a:solidFill>
                  <a:schemeClr val="tx2"/>
                </a:solidFill>
                <a:latin typeface="+mn-ea"/>
              </a:rPr>
              <a:t>数据耦合是低耦合。系统必须存在这种耦合，因为只有当某些模块的输出数据作为另一些模块的输入数据时，系统才能完成有价值的功能。</a:t>
            </a: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115196" cy="654050"/>
          </a:xfrm>
        </p:spPr>
        <p:txBody>
          <a:bodyPr/>
          <a:lstStyle/>
          <a:p>
            <a:r>
              <a:rPr lang="en-US" altLang="zh-CN" dirty="0"/>
              <a:t>5.2.5</a:t>
            </a:r>
            <a:r>
              <a:rPr lang="zh-CN" altLang="en-US" dirty="0"/>
              <a:t>模块独立（耦合性）</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rgbClr val="FF0000"/>
                </a:solidFill>
                <a:latin typeface="+mn-ea"/>
              </a:rPr>
              <a:t>公共环境耦合：</a:t>
            </a:r>
            <a:r>
              <a:rPr lang="zh-CN" altLang="en-US" sz="2400" b="1" dirty="0">
                <a:solidFill>
                  <a:schemeClr val="tx2"/>
                </a:solidFill>
                <a:latin typeface="+mn-ea"/>
              </a:rPr>
              <a:t>当两个或多个模块通过一个公共数据环境（全程变量、数据文件等）相互作用时，它们之间的耦合称为公共环境耦合。</a:t>
            </a:r>
            <a:r>
              <a:rPr lang="zh-CN" altLang="en-US" sz="2400" b="1" dirty="0">
                <a:solidFill>
                  <a:srgbClr val="FF0000"/>
                </a:solidFill>
                <a:latin typeface="+mn-ea"/>
              </a:rPr>
              <a:t>尽可能避免各个模块对公共数据进行修改</a:t>
            </a:r>
            <a:r>
              <a:rPr lang="zh-CN" altLang="en-US" sz="2400" b="1" dirty="0">
                <a:solidFill>
                  <a:schemeClr val="tx2"/>
                </a:solidFill>
                <a:latin typeface="+mn-ea"/>
              </a:rPr>
              <a:t>。</a:t>
            </a:r>
            <a:endParaRPr lang="en-US" altLang="zh-CN" sz="2400" b="1" dirty="0">
              <a:solidFill>
                <a:schemeClr val="tx2"/>
              </a:solidFill>
              <a:latin typeface="+mn-ea"/>
            </a:endParaRPr>
          </a:p>
          <a:p>
            <a:pPr eaLnBrk="1" hangingPunct="1"/>
            <a:r>
              <a:rPr lang="zh-CN" altLang="en-US" sz="2400" b="1" dirty="0">
                <a:solidFill>
                  <a:srgbClr val="FF0000"/>
                </a:solidFill>
                <a:latin typeface="+mn-ea"/>
              </a:rPr>
              <a:t>内容耦合：</a:t>
            </a:r>
            <a:r>
              <a:rPr lang="zh-CN" altLang="en-US" sz="2400" b="1" dirty="0">
                <a:solidFill>
                  <a:schemeClr val="tx2"/>
                </a:solidFill>
                <a:latin typeface="+mn-ea"/>
              </a:rPr>
              <a:t>一个模块直接引用另一个模块内部的内容。例如：一个模块直接访问另一个模块的内部数据；一个模块不通过正常入口转到另一个模块的内部；两个模块有一部分代码重叠。最高程度的耦合是内容耦合。</a:t>
            </a:r>
            <a:endParaRPr lang="en-US" altLang="zh-CN" sz="2400" b="1" dirty="0">
              <a:solidFill>
                <a:schemeClr val="tx2"/>
              </a:solidFill>
              <a:latin typeface="+mn-ea"/>
            </a:endParaRPr>
          </a:p>
          <a:p>
            <a:pPr eaLnBrk="1" hangingPunct="1"/>
            <a:endParaRPr lang="en-US" altLang="zh-CN" sz="2400" b="1" dirty="0">
              <a:solidFill>
                <a:schemeClr val="tx2"/>
              </a:solidFill>
              <a:latin typeface="+mn-ea"/>
            </a:endParaRPr>
          </a:p>
          <a:p>
            <a:pPr eaLnBrk="1" hangingPunct="1"/>
            <a:r>
              <a:rPr lang="zh-CN" altLang="en-US" sz="2400" b="1" dirty="0">
                <a:solidFill>
                  <a:srgbClr val="FF0000"/>
                </a:solidFill>
                <a:latin typeface="+mn-ea"/>
              </a:rPr>
              <a:t>原则：尽量使用数据耦合，少用控制耦合，限制公共环境耦合的范围，完全不用内容耦合 。 </a:t>
            </a: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115196" cy="654050"/>
          </a:xfrm>
        </p:spPr>
        <p:txBody>
          <a:bodyPr/>
          <a:lstStyle/>
          <a:p>
            <a:r>
              <a:rPr lang="en-US" altLang="zh-CN" dirty="0"/>
              <a:t>5.2.5</a:t>
            </a:r>
            <a:r>
              <a:rPr lang="zh-CN" altLang="en-US" dirty="0"/>
              <a:t>模块独立（内聚性）</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mn-ea"/>
              </a:rPr>
              <a:t>内聚性标志</a:t>
            </a:r>
            <a:r>
              <a:rPr lang="zh-CN" altLang="en-US" sz="2400" b="1" dirty="0">
                <a:solidFill>
                  <a:srgbClr val="FF0000"/>
                </a:solidFill>
                <a:latin typeface="+mn-ea"/>
              </a:rPr>
              <a:t>一个模块内</a:t>
            </a:r>
            <a:r>
              <a:rPr lang="zh-CN" altLang="en-US" sz="2400" b="1" dirty="0">
                <a:solidFill>
                  <a:schemeClr val="tx2"/>
                </a:solidFill>
                <a:latin typeface="+mn-ea"/>
              </a:rPr>
              <a:t>各个元素彼此结合的紧密程度。内聚是信息隐蔽功能的自然扩展，是模块内部功能独立性的表现。</a:t>
            </a:r>
            <a:endParaRPr lang="en-US" altLang="zh-CN" sz="2400" b="1" dirty="0">
              <a:solidFill>
                <a:schemeClr val="tx2"/>
              </a:solidFill>
              <a:latin typeface="+mn-ea"/>
            </a:endParaRPr>
          </a:p>
          <a:p>
            <a:pPr eaLnBrk="1" hangingPunct="1"/>
            <a:endParaRPr lang="en-US" altLang="zh-CN" sz="2400" b="1" dirty="0">
              <a:solidFill>
                <a:schemeClr val="tx2"/>
              </a:solidFill>
              <a:latin typeface="+mn-ea"/>
            </a:endParaRPr>
          </a:p>
          <a:p>
            <a:pPr eaLnBrk="1" hangingPunct="1"/>
            <a:r>
              <a:rPr lang="zh-CN" altLang="en-US" sz="2400" b="1" dirty="0">
                <a:solidFill>
                  <a:schemeClr val="tx2"/>
                </a:solidFill>
                <a:latin typeface="+mn-ea"/>
              </a:rPr>
              <a:t>模块内的</a:t>
            </a:r>
            <a:r>
              <a:rPr lang="zh-CN" altLang="en-US" sz="2400" b="1" dirty="0">
                <a:solidFill>
                  <a:srgbClr val="FF0000"/>
                </a:solidFill>
                <a:latin typeface="+mn-ea"/>
              </a:rPr>
              <a:t>高内聚</a:t>
            </a:r>
            <a:r>
              <a:rPr lang="zh-CN" altLang="en-US" sz="2400" b="1" dirty="0">
                <a:solidFill>
                  <a:schemeClr val="tx2"/>
                </a:solidFill>
                <a:latin typeface="+mn-ea"/>
              </a:rPr>
              <a:t>往往意味着模块间的</a:t>
            </a:r>
            <a:r>
              <a:rPr lang="zh-CN" altLang="en-US" sz="2400" b="1" dirty="0">
                <a:solidFill>
                  <a:srgbClr val="FF0000"/>
                </a:solidFill>
                <a:latin typeface="+mn-ea"/>
              </a:rPr>
              <a:t>松耦合</a:t>
            </a:r>
            <a:r>
              <a:rPr lang="zh-CN" altLang="en-US" sz="2400" b="1" dirty="0">
                <a:solidFill>
                  <a:schemeClr val="tx2"/>
                </a:solidFill>
                <a:latin typeface="+mn-ea"/>
              </a:rPr>
              <a:t>。内聚和耦合都是模块化设计的有力工具，但是实践表明</a:t>
            </a:r>
            <a:r>
              <a:rPr lang="zh-CN" altLang="en-US" sz="2400" b="1" dirty="0">
                <a:solidFill>
                  <a:srgbClr val="FF0000"/>
                </a:solidFill>
                <a:latin typeface="+mn-ea"/>
              </a:rPr>
              <a:t>内聚更重要</a:t>
            </a:r>
            <a:r>
              <a:rPr lang="zh-CN" altLang="en-US" sz="2400" b="1" dirty="0">
                <a:solidFill>
                  <a:schemeClr val="tx2"/>
                </a:solidFill>
                <a:latin typeface="+mn-ea"/>
              </a:rPr>
              <a:t>，应该把更多注意力集中到提高模块的内聚程度上，</a:t>
            </a:r>
            <a:r>
              <a:rPr lang="zh-CN" altLang="en-US" sz="2400" b="1" dirty="0">
                <a:solidFill>
                  <a:srgbClr val="FF0000"/>
                </a:solidFill>
                <a:latin typeface="+mn-ea"/>
              </a:rPr>
              <a:t>理想内聚的模块只做一件事情</a:t>
            </a:r>
            <a:r>
              <a:rPr lang="zh-CN" altLang="en-US" sz="2400" b="1" dirty="0">
                <a:solidFill>
                  <a:schemeClr val="tx2"/>
                </a:solidFill>
                <a:latin typeface="+mn-ea"/>
              </a:rPr>
              <a:t>。</a:t>
            </a:r>
            <a:endParaRPr lang="en-US" altLang="zh-CN" sz="2400" b="1" dirty="0">
              <a:solidFill>
                <a:schemeClr val="tx2"/>
              </a:solidFill>
              <a:latin typeface="+mn-ea"/>
            </a:endParaRPr>
          </a:p>
          <a:p>
            <a:pPr eaLnBrk="1" hangingPunct="1"/>
            <a:endParaRPr lang="en-US" altLang="zh-CN" sz="2400" b="1" dirty="0">
              <a:solidFill>
                <a:schemeClr val="tx2"/>
              </a:solidFill>
              <a:latin typeface="+mn-ea"/>
            </a:endParaRPr>
          </a:p>
          <a:p>
            <a:pPr eaLnBrk="1" hangingPunct="1"/>
            <a:r>
              <a:rPr lang="zh-CN" altLang="en-US" sz="2400" b="1" dirty="0">
                <a:solidFill>
                  <a:schemeClr val="tx2"/>
                </a:solidFill>
                <a:latin typeface="+mn-ea"/>
              </a:rPr>
              <a:t>按程度分类：低内聚  中内聚  高内聚。 </a:t>
            </a:r>
          </a:p>
          <a:p>
            <a:pPr eaLnBrk="1" hangingPunct="1"/>
            <a:endParaRPr lang="zh-CN" altLang="en-US" sz="2400" b="1" dirty="0">
              <a:solidFill>
                <a:schemeClr val="tx2"/>
              </a:solidFill>
              <a:latin typeface="+mn-ea"/>
            </a:endParaRPr>
          </a:p>
          <a:p>
            <a:pPr lvl="1" eaLnBrk="1" hangingPunct="1"/>
            <a:endParaRPr lang="zh-CN" altLang="en-US" b="1" dirty="0">
              <a:solidFill>
                <a:schemeClr val="tx2"/>
              </a:solidFill>
              <a:latin typeface="+mn-ea"/>
            </a:endParaRPr>
          </a:p>
          <a:p>
            <a:pPr eaLnBrk="1" hangingPunct="1">
              <a:lnSpc>
                <a:spcPct val="115000"/>
              </a:lnSpc>
            </a:pPr>
            <a:endParaRPr lang="zh-CN" altLang="en-US" b="1" dirty="0">
              <a:solidFill>
                <a:schemeClr val="tx2"/>
              </a:solidFill>
              <a:latin typeface="+mn-ea"/>
            </a:endParaRPr>
          </a:p>
          <a:p>
            <a:pPr eaLnBrk="1" hangingPunct="1">
              <a:lnSpc>
                <a:spcPct val="115000"/>
              </a:lnSpc>
            </a:pPr>
            <a:endParaRPr lang="en-US" altLang="zh-CN" b="1" dirty="0">
              <a:solidFill>
                <a:schemeClr val="tx2"/>
              </a:solidFill>
              <a:latin typeface="+mn-ea"/>
            </a:endParaRPr>
          </a:p>
        </p:txBody>
      </p:sp>
    </p:spTree>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115196" cy="654050"/>
          </a:xfrm>
        </p:spPr>
        <p:txBody>
          <a:bodyPr/>
          <a:lstStyle/>
          <a:p>
            <a:r>
              <a:rPr lang="en-US" altLang="zh-CN" dirty="0"/>
              <a:t>5.2.5</a:t>
            </a:r>
            <a:r>
              <a:rPr lang="zh-CN" altLang="en-US" dirty="0"/>
              <a:t>模块独立（内聚性）</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rgbClr val="FF0000"/>
                </a:solidFill>
                <a:latin typeface="+mn-ea"/>
              </a:rPr>
              <a:t>偶然内聚：</a:t>
            </a:r>
            <a:r>
              <a:rPr lang="zh-CN" altLang="en-US" sz="2400" b="1" dirty="0">
                <a:solidFill>
                  <a:schemeClr val="tx2"/>
                </a:solidFill>
                <a:latin typeface="+mn-ea"/>
              </a:rPr>
              <a:t>模块中元素之间没有实质的联系。模块内的语句难以定义其功能，它是把多个模块共同的语句抽出来组成一个模块</a:t>
            </a:r>
            <a:endParaRPr lang="en-US" altLang="zh-CN" sz="2400" b="1" dirty="0">
              <a:solidFill>
                <a:schemeClr val="tx2"/>
              </a:solidFill>
              <a:latin typeface="+mn-ea"/>
            </a:endParaRPr>
          </a:p>
          <a:p>
            <a:pPr eaLnBrk="1" hangingPunct="1"/>
            <a:r>
              <a:rPr lang="zh-CN" altLang="en-US" sz="2400" b="1" dirty="0">
                <a:solidFill>
                  <a:srgbClr val="FF0000"/>
                </a:solidFill>
                <a:latin typeface="+mn-ea"/>
              </a:rPr>
              <a:t>逻辑内聚：</a:t>
            </a:r>
            <a:r>
              <a:rPr lang="zh-CN" altLang="en-US" sz="2400" b="1" dirty="0">
                <a:solidFill>
                  <a:schemeClr val="tx2"/>
                </a:solidFill>
                <a:latin typeface="+mn-ea"/>
              </a:rPr>
              <a:t>模块完成的任务逻辑相关（如产生各种类型的全部输出）。不同功能混在一起，合用部分程序代码，局部修改会影响全局，导致修改困难。</a:t>
            </a:r>
            <a:endParaRPr lang="en-US" altLang="zh-CN" sz="2400" b="1" dirty="0">
              <a:solidFill>
                <a:schemeClr val="tx2"/>
              </a:solidFill>
              <a:latin typeface="+mn-ea"/>
            </a:endParaRPr>
          </a:p>
          <a:p>
            <a:pPr eaLnBrk="1" hangingPunct="1"/>
            <a:r>
              <a:rPr lang="zh-CN" altLang="en-US" sz="2400" b="1" dirty="0">
                <a:solidFill>
                  <a:srgbClr val="FF0000"/>
                </a:solidFill>
                <a:latin typeface="+mn-ea"/>
              </a:rPr>
              <a:t>时间内聚：</a:t>
            </a:r>
            <a:r>
              <a:rPr lang="zh-CN" altLang="en-US" sz="2400" b="1" dirty="0">
                <a:solidFill>
                  <a:schemeClr val="tx2"/>
                </a:solidFill>
                <a:latin typeface="+mn-ea"/>
              </a:rPr>
              <a:t>模块包含的任务必须在同一时间内执行。</a:t>
            </a: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115196" cy="654050"/>
          </a:xfrm>
        </p:spPr>
        <p:txBody>
          <a:bodyPr/>
          <a:lstStyle/>
          <a:p>
            <a:r>
              <a:rPr lang="en-US" altLang="zh-CN" dirty="0"/>
              <a:t>5.2.5</a:t>
            </a:r>
            <a:r>
              <a:rPr lang="zh-CN" altLang="en-US" dirty="0"/>
              <a:t>模块独立（内聚性）</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300" b="1" dirty="0">
                <a:solidFill>
                  <a:srgbClr val="FF0000"/>
                </a:solidFill>
                <a:latin typeface="+mn-ea"/>
              </a:rPr>
              <a:t>过程内聚：</a:t>
            </a:r>
            <a:r>
              <a:rPr lang="zh-CN" altLang="en-US" sz="2300" b="1" dirty="0">
                <a:solidFill>
                  <a:schemeClr val="tx2"/>
                </a:solidFill>
                <a:latin typeface="+mn-ea"/>
              </a:rPr>
              <a:t>模块内的处理元素是相关的，并且需要</a:t>
            </a:r>
            <a:r>
              <a:rPr lang="zh-CN" altLang="en-US" sz="2300" b="1" dirty="0">
                <a:solidFill>
                  <a:srgbClr val="FF0000"/>
                </a:solidFill>
                <a:latin typeface="+mn-ea"/>
              </a:rPr>
              <a:t>按特定顺序</a:t>
            </a:r>
            <a:r>
              <a:rPr lang="zh-CN" altLang="en-US" sz="2300" b="1" dirty="0">
                <a:solidFill>
                  <a:schemeClr val="tx2"/>
                </a:solidFill>
                <a:latin typeface="+mn-ea"/>
              </a:rPr>
              <a:t>执行。</a:t>
            </a:r>
            <a:r>
              <a:rPr lang="zh-CN" altLang="en-US" sz="2300" b="1" i="1" dirty="0">
                <a:solidFill>
                  <a:srgbClr val="0000FF"/>
                </a:solidFill>
                <a:latin typeface="+mn-ea"/>
              </a:rPr>
              <a:t>订单和支付功能，如果做成一个功能，那就是过程内聚</a:t>
            </a:r>
            <a:endParaRPr lang="en-US" altLang="zh-CN" sz="2300" b="1" i="1" dirty="0">
              <a:solidFill>
                <a:srgbClr val="0000FF"/>
              </a:solidFill>
              <a:latin typeface="+mn-ea"/>
            </a:endParaRPr>
          </a:p>
          <a:p>
            <a:pPr eaLnBrk="1" hangingPunct="1"/>
            <a:r>
              <a:rPr lang="zh-CN" altLang="en-US" sz="2300" b="1" dirty="0">
                <a:solidFill>
                  <a:srgbClr val="FF0000"/>
                </a:solidFill>
                <a:latin typeface="+mn-ea"/>
              </a:rPr>
              <a:t>通信内聚： </a:t>
            </a:r>
            <a:r>
              <a:rPr lang="zh-CN" altLang="en-US" sz="2300" b="1" dirty="0">
                <a:solidFill>
                  <a:schemeClr val="tx2"/>
                </a:solidFill>
                <a:latin typeface="+mn-ea"/>
              </a:rPr>
              <a:t>模块中所有元素都</a:t>
            </a:r>
            <a:r>
              <a:rPr lang="zh-CN" altLang="en-US" sz="2300" b="1" dirty="0">
                <a:solidFill>
                  <a:srgbClr val="FF0000"/>
                </a:solidFill>
                <a:latin typeface="+mn-ea"/>
              </a:rPr>
              <a:t>使用同一个输入数据或产生同一个输出数据</a:t>
            </a:r>
            <a:r>
              <a:rPr lang="zh-CN" altLang="en-US" sz="2300" b="1" dirty="0">
                <a:solidFill>
                  <a:schemeClr val="tx2"/>
                </a:solidFill>
                <a:latin typeface="+mn-ea"/>
              </a:rPr>
              <a:t>。</a:t>
            </a:r>
            <a:endParaRPr lang="en-US" altLang="zh-CN" sz="2300" b="1" dirty="0">
              <a:solidFill>
                <a:schemeClr val="tx2"/>
              </a:solidFill>
              <a:latin typeface="+mn-ea"/>
            </a:endParaRPr>
          </a:p>
          <a:p>
            <a:pPr eaLnBrk="1" hangingPunct="1"/>
            <a:r>
              <a:rPr lang="zh-CN" altLang="en-US" sz="2300" b="1" dirty="0">
                <a:solidFill>
                  <a:srgbClr val="FF0000"/>
                </a:solidFill>
                <a:latin typeface="+mn-ea"/>
              </a:rPr>
              <a:t>顺序内聚： </a:t>
            </a:r>
            <a:r>
              <a:rPr lang="zh-CN" altLang="en-US" sz="2300" b="1" dirty="0">
                <a:solidFill>
                  <a:schemeClr val="tx2"/>
                </a:solidFill>
                <a:latin typeface="+mn-ea"/>
              </a:rPr>
              <a:t>一个模块中多个处理元素均与同一功能相关，且必须顺序执行（一个处理单元的输出是另一个处理单元的输入）。</a:t>
            </a:r>
            <a:endParaRPr lang="en-US" altLang="zh-CN" sz="2300" b="1" dirty="0">
              <a:solidFill>
                <a:schemeClr val="tx2"/>
              </a:solidFill>
              <a:latin typeface="+mn-ea"/>
            </a:endParaRPr>
          </a:p>
          <a:p>
            <a:pPr eaLnBrk="1" hangingPunct="1"/>
            <a:r>
              <a:rPr lang="zh-CN" altLang="en-US" sz="2300" b="1" dirty="0">
                <a:solidFill>
                  <a:srgbClr val="0000FF"/>
                </a:solidFill>
                <a:latin typeface="+mn-ea"/>
              </a:rPr>
              <a:t>顺序内聚和通信内聚举例（生日</a:t>
            </a:r>
            <a:r>
              <a:rPr lang="zh-CN" altLang="en-US" sz="2300" b="1" dirty="0">
                <a:solidFill>
                  <a:srgbClr val="0000FF"/>
                </a:solidFill>
                <a:latin typeface="+mn-ea"/>
                <a:sym typeface="Wingdings" panose="05000000000000000000" pitchFamily="2" charset="2"/>
              </a:rPr>
              <a:t>计算出</a:t>
            </a:r>
            <a:r>
              <a:rPr lang="zh-CN" altLang="en-US" sz="2300" b="1" dirty="0">
                <a:solidFill>
                  <a:srgbClr val="0000FF"/>
                </a:solidFill>
                <a:latin typeface="+mn-ea"/>
              </a:rPr>
              <a:t>雇员年龄、再通过年龄和生日计算退休时间）</a:t>
            </a:r>
            <a:endParaRPr lang="en-US" altLang="zh-CN" sz="2300" b="1" dirty="0">
              <a:solidFill>
                <a:srgbClr val="0000FF"/>
              </a:solidFill>
              <a:latin typeface="+mn-ea"/>
            </a:endParaRPr>
          </a:p>
          <a:p>
            <a:pPr eaLnBrk="1" hangingPunct="1"/>
            <a:r>
              <a:rPr lang="zh-CN" altLang="en-US" sz="2300" b="1" dirty="0">
                <a:solidFill>
                  <a:srgbClr val="0000FF"/>
                </a:solidFill>
                <a:latin typeface="+mn-ea"/>
              </a:rPr>
              <a:t>功能分解：</a:t>
            </a:r>
            <a:r>
              <a:rPr lang="zh-CN" altLang="en-US" sz="2300" b="1" dirty="0">
                <a:solidFill>
                  <a:schemeClr val="tx2"/>
                </a:solidFill>
                <a:latin typeface="+mn-ea"/>
              </a:rPr>
              <a:t>功能</a:t>
            </a:r>
            <a:r>
              <a:rPr lang="en-US" altLang="zh-CN" sz="2300" b="1" dirty="0">
                <a:solidFill>
                  <a:schemeClr val="tx2"/>
                </a:solidFill>
                <a:latin typeface="+mn-ea"/>
              </a:rPr>
              <a:t>1</a:t>
            </a:r>
            <a:r>
              <a:rPr lang="zh-CN" altLang="en-US" sz="2300" b="1" dirty="0">
                <a:solidFill>
                  <a:schemeClr val="tx2"/>
                </a:solidFill>
                <a:latin typeface="+mn-ea"/>
              </a:rPr>
              <a:t>：生日算出年龄；功能</a:t>
            </a:r>
            <a:r>
              <a:rPr lang="en-US" altLang="zh-CN" sz="2300" b="1" dirty="0">
                <a:solidFill>
                  <a:schemeClr val="tx2"/>
                </a:solidFill>
                <a:latin typeface="+mn-ea"/>
              </a:rPr>
              <a:t>2</a:t>
            </a:r>
            <a:r>
              <a:rPr lang="zh-CN" altLang="en-US" sz="2300" b="1" dirty="0">
                <a:solidFill>
                  <a:schemeClr val="tx2"/>
                </a:solidFill>
                <a:latin typeface="+mn-ea"/>
              </a:rPr>
              <a:t>：调用功能</a:t>
            </a:r>
            <a:r>
              <a:rPr lang="en-US" altLang="zh-CN" sz="2300" b="1" dirty="0">
                <a:solidFill>
                  <a:schemeClr val="tx2"/>
                </a:solidFill>
                <a:latin typeface="+mn-ea"/>
              </a:rPr>
              <a:t>1</a:t>
            </a:r>
            <a:r>
              <a:rPr lang="zh-CN" altLang="en-US" sz="2300" b="1" dirty="0">
                <a:solidFill>
                  <a:schemeClr val="tx2"/>
                </a:solidFill>
                <a:latin typeface="+mn-ea"/>
              </a:rPr>
              <a:t>的算出年龄，根据生日算出退休时间</a:t>
            </a:r>
            <a:endParaRPr lang="en-US" altLang="zh-CN" sz="2300" b="1" dirty="0">
              <a:solidFill>
                <a:schemeClr val="tx2"/>
              </a:solidFill>
              <a:latin typeface="+mn-ea"/>
            </a:endParaRPr>
          </a:p>
          <a:p>
            <a:pPr eaLnBrk="1" hangingPunct="1"/>
            <a:r>
              <a:rPr lang="zh-CN" altLang="en-US" sz="2300" b="1" dirty="0">
                <a:solidFill>
                  <a:srgbClr val="FF0000"/>
                </a:solidFill>
                <a:latin typeface="+mn-ea"/>
              </a:rPr>
              <a:t>功能内聚： </a:t>
            </a:r>
            <a:r>
              <a:rPr lang="zh-CN" altLang="en-US" sz="2300" b="1" dirty="0">
                <a:solidFill>
                  <a:schemeClr val="tx2"/>
                </a:solidFill>
                <a:latin typeface="+mn-ea"/>
              </a:rPr>
              <a:t>模块中所有处理元素属于一个整体，共同完成同一功能。 </a:t>
            </a: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115196" cy="654050"/>
          </a:xfrm>
        </p:spPr>
        <p:txBody>
          <a:bodyPr/>
          <a:lstStyle/>
          <a:p>
            <a:r>
              <a:rPr lang="en-US" altLang="zh-CN" dirty="0"/>
              <a:t>5.2.5</a:t>
            </a:r>
            <a:r>
              <a:rPr lang="zh-CN" altLang="en-US" dirty="0"/>
              <a:t>模块独立（内聚性）</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mn-ea"/>
              </a:rPr>
              <a:t>低内聚：偶然内聚、逻辑内聚和时间内聚</a:t>
            </a:r>
            <a:endParaRPr lang="en-US" altLang="zh-CN" sz="2400" b="1" dirty="0">
              <a:solidFill>
                <a:schemeClr val="tx2"/>
              </a:solidFill>
              <a:latin typeface="+mn-ea"/>
            </a:endParaRPr>
          </a:p>
          <a:p>
            <a:pPr eaLnBrk="1" hangingPunct="1"/>
            <a:r>
              <a:rPr lang="zh-CN" altLang="en-US" sz="2400" b="1" dirty="0">
                <a:solidFill>
                  <a:schemeClr val="tx2"/>
                </a:solidFill>
                <a:latin typeface="+mn-ea"/>
              </a:rPr>
              <a:t>中内聚：过程内聚、通信内聚</a:t>
            </a:r>
            <a:endParaRPr lang="en-US" altLang="zh-CN" sz="2400" b="1" dirty="0">
              <a:solidFill>
                <a:schemeClr val="tx2"/>
              </a:solidFill>
              <a:latin typeface="+mn-ea"/>
            </a:endParaRPr>
          </a:p>
          <a:p>
            <a:pPr eaLnBrk="1" hangingPunct="1"/>
            <a:r>
              <a:rPr lang="zh-CN" altLang="en-US" sz="2400" b="1" dirty="0">
                <a:solidFill>
                  <a:schemeClr val="tx2"/>
                </a:solidFill>
                <a:latin typeface="+mn-ea"/>
              </a:rPr>
              <a:t>高内聚：顺序内聚、功能内聚</a:t>
            </a:r>
            <a:endParaRPr lang="en-US" altLang="zh-CN" sz="2400" b="1" dirty="0">
              <a:solidFill>
                <a:schemeClr val="tx2"/>
              </a:solidFill>
              <a:latin typeface="+mn-ea"/>
            </a:endParaRPr>
          </a:p>
          <a:p>
            <a:pPr eaLnBrk="1" hangingPunct="1"/>
            <a:r>
              <a:rPr lang="zh-CN" altLang="en-US" sz="2400" b="1" dirty="0">
                <a:solidFill>
                  <a:schemeClr val="tx2"/>
                </a:solidFill>
                <a:latin typeface="+mn-ea"/>
              </a:rPr>
              <a:t>对内聚的参考评价：</a:t>
            </a:r>
          </a:p>
          <a:p>
            <a:pPr eaLnBrk="1" hangingPunct="1">
              <a:lnSpc>
                <a:spcPct val="100000"/>
              </a:lnSpc>
              <a:buNone/>
            </a:pPr>
            <a:r>
              <a:rPr lang="zh-CN" altLang="en-US" sz="2400" b="1" dirty="0">
                <a:solidFill>
                  <a:schemeClr val="tx2"/>
                </a:solidFill>
                <a:latin typeface="+mn-ea"/>
              </a:rPr>
              <a:t>     </a:t>
            </a:r>
            <a:r>
              <a:rPr lang="zh-CN" altLang="en-US" sz="2400" b="1" dirty="0">
                <a:solidFill>
                  <a:srgbClr val="FF0000"/>
                </a:solidFill>
                <a:latin typeface="+mn-ea"/>
              </a:rPr>
              <a:t>功能内聚  </a:t>
            </a:r>
            <a:r>
              <a:rPr lang="en-US" altLang="zh-CN" sz="2400" b="1" dirty="0">
                <a:solidFill>
                  <a:srgbClr val="FF0000"/>
                </a:solidFill>
                <a:latin typeface="+mn-ea"/>
              </a:rPr>
              <a:t>10</a:t>
            </a:r>
            <a:r>
              <a:rPr lang="zh-CN" altLang="en-US" sz="2400" b="1" dirty="0">
                <a:solidFill>
                  <a:srgbClr val="FF0000"/>
                </a:solidFill>
                <a:latin typeface="+mn-ea"/>
              </a:rPr>
              <a:t>分   时间内聚  </a:t>
            </a:r>
            <a:r>
              <a:rPr lang="en-US" altLang="zh-CN" sz="2400" b="1" dirty="0">
                <a:solidFill>
                  <a:srgbClr val="FF0000"/>
                </a:solidFill>
                <a:latin typeface="+mn-ea"/>
              </a:rPr>
              <a:t>3</a:t>
            </a:r>
            <a:r>
              <a:rPr lang="zh-CN" altLang="en-US" sz="2400" b="1" dirty="0">
                <a:solidFill>
                  <a:srgbClr val="FF0000"/>
                </a:solidFill>
                <a:latin typeface="+mn-ea"/>
              </a:rPr>
              <a:t>分</a:t>
            </a:r>
          </a:p>
          <a:p>
            <a:pPr eaLnBrk="1" hangingPunct="1">
              <a:lnSpc>
                <a:spcPct val="100000"/>
              </a:lnSpc>
              <a:buNone/>
            </a:pPr>
            <a:r>
              <a:rPr lang="zh-CN" altLang="en-US" sz="2400" b="1" dirty="0">
                <a:solidFill>
                  <a:srgbClr val="FF0000"/>
                </a:solidFill>
                <a:latin typeface="+mn-ea"/>
              </a:rPr>
              <a:t>     顺序内聚  </a:t>
            </a:r>
            <a:r>
              <a:rPr lang="en-US" altLang="zh-CN" sz="2400" b="1" dirty="0">
                <a:solidFill>
                  <a:srgbClr val="FF0000"/>
                </a:solidFill>
                <a:latin typeface="+mn-ea"/>
              </a:rPr>
              <a:t>9</a:t>
            </a:r>
            <a:r>
              <a:rPr lang="zh-CN" altLang="en-US" sz="2400" b="1" dirty="0">
                <a:solidFill>
                  <a:srgbClr val="FF0000"/>
                </a:solidFill>
                <a:latin typeface="+mn-ea"/>
              </a:rPr>
              <a:t>分    逻辑内聚  </a:t>
            </a:r>
            <a:r>
              <a:rPr lang="en-US" altLang="zh-CN" sz="2400" b="1" dirty="0">
                <a:solidFill>
                  <a:srgbClr val="FF0000"/>
                </a:solidFill>
                <a:latin typeface="+mn-ea"/>
              </a:rPr>
              <a:t>1</a:t>
            </a:r>
            <a:r>
              <a:rPr lang="zh-CN" altLang="en-US" sz="2400" b="1" dirty="0">
                <a:solidFill>
                  <a:srgbClr val="FF0000"/>
                </a:solidFill>
                <a:latin typeface="+mn-ea"/>
              </a:rPr>
              <a:t>分</a:t>
            </a:r>
          </a:p>
          <a:p>
            <a:pPr eaLnBrk="1" hangingPunct="1">
              <a:lnSpc>
                <a:spcPct val="100000"/>
              </a:lnSpc>
              <a:buNone/>
            </a:pPr>
            <a:r>
              <a:rPr lang="zh-CN" altLang="en-US" sz="2400" b="1" dirty="0">
                <a:solidFill>
                  <a:srgbClr val="FF0000"/>
                </a:solidFill>
                <a:latin typeface="+mn-ea"/>
              </a:rPr>
              <a:t>     通信内聚  </a:t>
            </a:r>
            <a:r>
              <a:rPr lang="en-US" altLang="zh-CN" sz="2400" b="1" dirty="0">
                <a:solidFill>
                  <a:srgbClr val="FF0000"/>
                </a:solidFill>
                <a:latin typeface="+mn-ea"/>
              </a:rPr>
              <a:t>7</a:t>
            </a:r>
            <a:r>
              <a:rPr lang="zh-CN" altLang="en-US" sz="2400" b="1" dirty="0">
                <a:solidFill>
                  <a:srgbClr val="FF0000"/>
                </a:solidFill>
                <a:latin typeface="+mn-ea"/>
              </a:rPr>
              <a:t>分    偶然内聚  </a:t>
            </a:r>
            <a:r>
              <a:rPr lang="en-US" altLang="zh-CN" sz="2400" b="1" dirty="0">
                <a:solidFill>
                  <a:srgbClr val="FF0000"/>
                </a:solidFill>
                <a:latin typeface="+mn-ea"/>
              </a:rPr>
              <a:t>0</a:t>
            </a:r>
            <a:r>
              <a:rPr lang="zh-CN" altLang="en-US" sz="2400" b="1" dirty="0">
                <a:solidFill>
                  <a:srgbClr val="FF0000"/>
                </a:solidFill>
                <a:latin typeface="+mn-ea"/>
              </a:rPr>
              <a:t>分</a:t>
            </a:r>
          </a:p>
          <a:p>
            <a:pPr eaLnBrk="1" hangingPunct="1">
              <a:lnSpc>
                <a:spcPct val="100000"/>
              </a:lnSpc>
              <a:buNone/>
            </a:pPr>
            <a:r>
              <a:rPr lang="zh-CN" altLang="en-US" sz="2400" b="1" dirty="0">
                <a:solidFill>
                  <a:srgbClr val="FF0000"/>
                </a:solidFill>
                <a:latin typeface="+mn-ea"/>
              </a:rPr>
              <a:t>     过程内聚  </a:t>
            </a:r>
            <a:r>
              <a:rPr lang="en-US" altLang="zh-CN" sz="2400" b="1" dirty="0">
                <a:solidFill>
                  <a:srgbClr val="FF0000"/>
                </a:solidFill>
                <a:latin typeface="+mn-ea"/>
              </a:rPr>
              <a:t>5</a:t>
            </a:r>
            <a:r>
              <a:rPr lang="zh-CN" altLang="en-US" sz="2400" b="1" dirty="0">
                <a:solidFill>
                  <a:srgbClr val="FF0000"/>
                </a:solidFill>
                <a:latin typeface="+mn-ea"/>
              </a:rPr>
              <a:t>分</a:t>
            </a:r>
          </a:p>
          <a:p>
            <a:pPr eaLnBrk="1" hangingPunct="1">
              <a:lnSpc>
                <a:spcPct val="100000"/>
              </a:lnSpc>
            </a:pPr>
            <a:r>
              <a:rPr lang="zh-CN" altLang="en-US" sz="2400" b="1" dirty="0">
                <a:solidFill>
                  <a:schemeClr val="tx2"/>
                </a:solidFill>
                <a:latin typeface="+mn-ea"/>
              </a:rPr>
              <a:t>在软件软件中，尽可能构造高内聚的模块，辨认和避免低内聚的模块，最好不用偶然内聚。</a:t>
            </a:r>
          </a:p>
          <a:p>
            <a:pPr eaLnBrk="1" hangingPunct="1">
              <a:lnSpc>
                <a:spcPct val="115000"/>
              </a:lnSpc>
            </a:pPr>
            <a:endParaRPr lang="en-US" altLang="zh-CN" b="1" dirty="0">
              <a:solidFill>
                <a:schemeClr val="tx2"/>
              </a:solidFill>
              <a:latin typeface="+mn-ea"/>
            </a:endParaRPr>
          </a:p>
        </p:txBody>
      </p:sp>
    </p:spTree>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115196" cy="654050"/>
          </a:xfrm>
        </p:spPr>
        <p:txBody>
          <a:bodyPr/>
          <a:lstStyle/>
          <a:p>
            <a:r>
              <a:rPr lang="en-US" altLang="zh-CN" dirty="0"/>
              <a:t>5.3</a:t>
            </a:r>
            <a:r>
              <a:rPr lang="zh-CN" altLang="en-US" dirty="0"/>
              <a:t>启发式规则</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mn-ea"/>
              </a:rPr>
              <a:t>启发式规则多数是经验规律，对改进设计，提高软件质量，往往有重要的参考价值；但是，它们既不是设计的目标也不是设计时普遍遵循的原则。</a:t>
            </a:r>
            <a:endParaRPr lang="en-US" altLang="zh-CN" sz="2400" b="1" dirty="0">
              <a:solidFill>
                <a:schemeClr val="tx2"/>
              </a:solidFill>
              <a:latin typeface="+mn-ea"/>
            </a:endParaRPr>
          </a:p>
          <a:p>
            <a:pPr eaLnBrk="1" hangingPunct="1"/>
            <a:r>
              <a:rPr lang="zh-CN" altLang="en-US" sz="2400" b="1" dirty="0">
                <a:solidFill>
                  <a:schemeClr val="tx2"/>
                </a:solidFill>
                <a:latin typeface="+mn-ea"/>
              </a:rPr>
              <a:t>主要内容</a:t>
            </a:r>
            <a:endParaRPr lang="en-US" altLang="zh-CN" sz="2400" b="1" dirty="0">
              <a:solidFill>
                <a:schemeClr val="tx2"/>
              </a:solidFill>
              <a:latin typeface="+mn-ea"/>
            </a:endParaRPr>
          </a:p>
          <a:p>
            <a:pPr marL="360000" indent="360000">
              <a:lnSpc>
                <a:spcPct val="100000"/>
              </a:lnSpc>
              <a:spcBef>
                <a:spcPct val="20000"/>
              </a:spcBef>
              <a:buClr>
                <a:schemeClr val="hlink"/>
              </a:buClr>
              <a:buSzPct val="120000"/>
              <a:buFont typeface="Wingdings" pitchFamily="2" charset="2"/>
              <a:buChar char="w"/>
            </a:pPr>
            <a:r>
              <a:rPr lang="zh-CN" altLang="en-US" b="1" dirty="0">
                <a:solidFill>
                  <a:schemeClr val="accent4"/>
                </a:solidFill>
                <a:latin typeface="+mn-ea"/>
              </a:rPr>
              <a:t>改进软件结构提高模块独立性</a:t>
            </a:r>
          </a:p>
          <a:p>
            <a:pPr marL="360000" indent="360000">
              <a:lnSpc>
                <a:spcPct val="100000"/>
              </a:lnSpc>
              <a:spcBef>
                <a:spcPct val="20000"/>
              </a:spcBef>
              <a:buClr>
                <a:schemeClr val="hlink"/>
              </a:buClr>
              <a:buSzPct val="120000"/>
              <a:buFont typeface="Wingdings" pitchFamily="2" charset="2"/>
              <a:buChar char="w"/>
            </a:pPr>
            <a:r>
              <a:rPr lang="zh-CN" altLang="en-US" b="1" dirty="0">
                <a:solidFill>
                  <a:schemeClr val="accent4"/>
                </a:solidFill>
                <a:latin typeface="+mn-ea"/>
              </a:rPr>
              <a:t>模块规模应该适中 </a:t>
            </a:r>
          </a:p>
          <a:p>
            <a:pPr marL="360000" indent="360000">
              <a:lnSpc>
                <a:spcPct val="100000"/>
              </a:lnSpc>
              <a:spcBef>
                <a:spcPct val="20000"/>
              </a:spcBef>
              <a:buClr>
                <a:schemeClr val="hlink"/>
              </a:buClr>
              <a:buSzPct val="120000"/>
              <a:buFont typeface="Wingdings" pitchFamily="2" charset="2"/>
              <a:buChar char="w"/>
            </a:pPr>
            <a:r>
              <a:rPr lang="zh-CN" altLang="en-US" b="1" dirty="0">
                <a:solidFill>
                  <a:schemeClr val="accent4"/>
                </a:solidFill>
                <a:latin typeface="+mn-ea"/>
              </a:rPr>
              <a:t>深度、宽度、扇出和扇入应适当 </a:t>
            </a:r>
          </a:p>
          <a:p>
            <a:pPr marL="360000" indent="360000">
              <a:lnSpc>
                <a:spcPct val="100000"/>
              </a:lnSpc>
              <a:spcBef>
                <a:spcPct val="20000"/>
              </a:spcBef>
              <a:buClr>
                <a:schemeClr val="hlink"/>
              </a:buClr>
              <a:buSzPct val="120000"/>
              <a:buFont typeface="Wingdings" pitchFamily="2" charset="2"/>
              <a:buChar char="w"/>
            </a:pPr>
            <a:r>
              <a:rPr lang="zh-CN" altLang="en-US" b="1" dirty="0">
                <a:solidFill>
                  <a:schemeClr val="accent4"/>
                </a:solidFill>
                <a:latin typeface="+mn-ea"/>
              </a:rPr>
              <a:t>模块的作用域应在控制域之内 </a:t>
            </a:r>
          </a:p>
          <a:p>
            <a:pPr marL="360000" indent="360000">
              <a:lnSpc>
                <a:spcPct val="100000"/>
              </a:lnSpc>
              <a:spcBef>
                <a:spcPct val="20000"/>
              </a:spcBef>
              <a:buClr>
                <a:schemeClr val="hlink"/>
              </a:buClr>
              <a:buSzPct val="120000"/>
              <a:buFont typeface="Wingdings" pitchFamily="2" charset="2"/>
              <a:buChar char="w"/>
            </a:pPr>
            <a:r>
              <a:rPr lang="zh-CN" altLang="en-US" b="1" dirty="0">
                <a:solidFill>
                  <a:schemeClr val="accent4"/>
                </a:solidFill>
                <a:latin typeface="+mn-ea"/>
              </a:rPr>
              <a:t>尽量降低模块接口的复杂程度 </a:t>
            </a:r>
          </a:p>
          <a:p>
            <a:pPr marL="360000" indent="360000">
              <a:lnSpc>
                <a:spcPct val="100000"/>
              </a:lnSpc>
              <a:spcBef>
                <a:spcPct val="20000"/>
              </a:spcBef>
              <a:buClr>
                <a:schemeClr val="hlink"/>
              </a:buClr>
              <a:buSzPct val="120000"/>
              <a:buFont typeface="Wingdings" pitchFamily="2" charset="2"/>
              <a:buChar char="w"/>
            </a:pPr>
            <a:r>
              <a:rPr lang="zh-CN" altLang="en-US" b="1" dirty="0">
                <a:solidFill>
                  <a:schemeClr val="accent4"/>
                </a:solidFill>
                <a:latin typeface="+mn-ea"/>
              </a:rPr>
              <a:t>设计单入口出口的模块 </a:t>
            </a:r>
          </a:p>
          <a:p>
            <a:pPr marL="360000" indent="360000">
              <a:lnSpc>
                <a:spcPct val="100000"/>
              </a:lnSpc>
              <a:spcBef>
                <a:spcPct val="20000"/>
              </a:spcBef>
              <a:buClr>
                <a:schemeClr val="hlink"/>
              </a:buClr>
              <a:buSzPct val="120000"/>
              <a:buFont typeface="Wingdings" pitchFamily="2" charset="2"/>
              <a:buChar char="w"/>
            </a:pPr>
            <a:r>
              <a:rPr lang="zh-CN" altLang="en-US" b="1" dirty="0">
                <a:solidFill>
                  <a:schemeClr val="accent4"/>
                </a:solidFill>
                <a:latin typeface="+mn-ea"/>
              </a:rPr>
              <a:t>模块功能应该可以预测 </a:t>
            </a:r>
          </a:p>
          <a:p>
            <a:pPr eaLnBrk="1" hangingPunct="1"/>
            <a:endParaRPr lang="zh-CN" altLang="en-US" sz="2400" b="1" dirty="0">
              <a:solidFill>
                <a:schemeClr val="tx2"/>
              </a:solidFill>
              <a:latin typeface="+mn-ea"/>
            </a:endParaRPr>
          </a:p>
          <a:p>
            <a:pPr eaLnBrk="1" hangingPunct="1"/>
            <a:endParaRPr lang="zh-CN" altLang="en-US" sz="2400" b="1" dirty="0">
              <a:solidFill>
                <a:schemeClr val="tx2"/>
              </a:solidFill>
              <a:latin typeface="+mn-ea"/>
            </a:endParaRP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615262" cy="654050"/>
          </a:xfrm>
        </p:spPr>
        <p:txBody>
          <a:bodyPr/>
          <a:lstStyle/>
          <a:p>
            <a:r>
              <a:rPr lang="en-US" altLang="zh-CN" dirty="0"/>
              <a:t>5.3.1.</a:t>
            </a:r>
            <a:r>
              <a:rPr lang="zh-CN" altLang="en-US" dirty="0"/>
              <a:t>改进软件结构提高模块独立性</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mn-ea"/>
              </a:rPr>
              <a:t>模块独立性主要体现在低耦合、高内聚。可以通过分解或合并来提高模块独立性。</a:t>
            </a:r>
            <a:endParaRPr lang="en-US" altLang="zh-CN" sz="2400" b="1" dirty="0">
              <a:solidFill>
                <a:schemeClr val="tx2"/>
              </a:solidFill>
              <a:latin typeface="+mn-ea"/>
            </a:endParaRPr>
          </a:p>
          <a:p>
            <a:pPr eaLnBrk="1" hangingPunct="1"/>
            <a:endParaRPr lang="en-US" altLang="zh-CN" sz="2400" b="1" dirty="0">
              <a:latin typeface="+mn-ea"/>
            </a:endParaRPr>
          </a:p>
          <a:p>
            <a:pPr eaLnBrk="1" hangingPunct="1"/>
            <a:r>
              <a:rPr lang="zh-CN" altLang="en-US" sz="2400" b="1" dirty="0">
                <a:solidFill>
                  <a:srgbClr val="FF0000"/>
                </a:solidFill>
                <a:latin typeface="+mn-ea"/>
              </a:rPr>
              <a:t>分解：</a:t>
            </a:r>
            <a:r>
              <a:rPr lang="zh-CN" altLang="en-US" sz="2400" b="1" dirty="0">
                <a:solidFill>
                  <a:schemeClr val="tx2"/>
                </a:solidFill>
                <a:latin typeface="+mn-ea"/>
              </a:rPr>
              <a:t>把几个模块中相同部分（相同的子功能）分解出来建立一个新的模块。</a:t>
            </a:r>
            <a:endParaRPr lang="en-US" altLang="zh-CN" sz="2400" b="1" dirty="0">
              <a:solidFill>
                <a:schemeClr val="tx2"/>
              </a:solidFill>
              <a:latin typeface="+mn-ea"/>
            </a:endParaRPr>
          </a:p>
          <a:p>
            <a:pPr eaLnBrk="1" hangingPunct="1"/>
            <a:endParaRPr lang="en-US" altLang="zh-CN" sz="2400" b="1" dirty="0">
              <a:latin typeface="+mn-ea"/>
            </a:endParaRPr>
          </a:p>
          <a:p>
            <a:pPr eaLnBrk="1" hangingPunct="1"/>
            <a:r>
              <a:rPr lang="zh-CN" altLang="en-US" sz="2400" b="1" dirty="0">
                <a:solidFill>
                  <a:srgbClr val="FF0000"/>
                </a:solidFill>
                <a:latin typeface="+mn-ea"/>
              </a:rPr>
              <a:t>合并：</a:t>
            </a:r>
            <a:r>
              <a:rPr lang="zh-CN" altLang="en-US" sz="2400" b="1" dirty="0">
                <a:solidFill>
                  <a:schemeClr val="tx2"/>
                </a:solidFill>
                <a:latin typeface="+mn-ea"/>
              </a:rPr>
              <a:t>把几个模块合并成一个模块，减少对控制信息的传递，以及对全程数据的引用，降低接口的复杂程度，降低块间耦合度。</a:t>
            </a:r>
          </a:p>
          <a:p>
            <a:pPr lvl="1" eaLnBrk="1" hangingPunct="1"/>
            <a:endParaRPr lang="zh-CN" altLang="en-US" sz="2400" b="1" dirty="0">
              <a:solidFill>
                <a:schemeClr val="tx2"/>
              </a:solidFill>
              <a:latin typeface="+mn-ea"/>
            </a:endParaRPr>
          </a:p>
          <a:p>
            <a:pPr eaLnBrk="1" hangingPunct="1"/>
            <a:endParaRPr lang="zh-CN" altLang="en-US" sz="2400" b="1" dirty="0">
              <a:solidFill>
                <a:schemeClr val="tx2"/>
              </a:solidFill>
              <a:latin typeface="+mn-ea"/>
            </a:endParaRP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115196" cy="654050"/>
          </a:xfrm>
        </p:spPr>
        <p:txBody>
          <a:bodyPr/>
          <a:lstStyle/>
          <a:p>
            <a:r>
              <a:rPr lang="en-US" altLang="zh-CN" dirty="0"/>
              <a:t>5.3.2.</a:t>
            </a:r>
            <a:r>
              <a:rPr lang="zh-CN" altLang="en-US" dirty="0"/>
              <a:t>模块规模应该适中</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mn-ea"/>
              </a:rPr>
              <a:t>经验表明，一个模块的规模不应过大。过大的模块往往是由于分解不充分，但是分解后不应该降低模块独立性。</a:t>
            </a:r>
            <a:r>
              <a:rPr lang="zh-CN" altLang="en-US" sz="2400" b="1" dirty="0">
                <a:solidFill>
                  <a:srgbClr val="FF0000"/>
                </a:solidFill>
                <a:latin typeface="+mn-ea"/>
              </a:rPr>
              <a:t>为了保证模块独立性，少数模块可以大一些</a:t>
            </a:r>
            <a:r>
              <a:rPr lang="zh-CN" altLang="en-US" sz="2400" b="1" dirty="0">
                <a:solidFill>
                  <a:schemeClr val="tx2"/>
                </a:solidFill>
                <a:latin typeface="+mn-ea"/>
              </a:rPr>
              <a:t>。</a:t>
            </a:r>
            <a:endParaRPr lang="en-US" altLang="zh-CN" sz="2400" b="1" dirty="0">
              <a:solidFill>
                <a:schemeClr val="tx2"/>
              </a:solidFill>
              <a:latin typeface="+mn-ea"/>
            </a:endParaRPr>
          </a:p>
          <a:p>
            <a:pPr eaLnBrk="1" hangingPunct="1"/>
            <a:endParaRPr lang="en-US" altLang="zh-CN" sz="2400" b="1" dirty="0">
              <a:solidFill>
                <a:schemeClr val="tx2"/>
              </a:solidFill>
              <a:latin typeface="+mn-ea"/>
            </a:endParaRPr>
          </a:p>
          <a:p>
            <a:pPr eaLnBrk="1" hangingPunct="1"/>
            <a:r>
              <a:rPr lang="zh-CN" altLang="en-US" sz="2400" b="1" dirty="0">
                <a:solidFill>
                  <a:schemeClr val="tx2"/>
                </a:solidFill>
                <a:latin typeface="+mn-ea"/>
              </a:rPr>
              <a:t>过小的模块开销大于有效操作，而且模块数目过多将使系统接口复杂。因此</a:t>
            </a:r>
            <a:r>
              <a:rPr lang="zh-CN" altLang="en-US" sz="2400" b="1" dirty="0">
                <a:solidFill>
                  <a:srgbClr val="FF0000"/>
                </a:solidFill>
                <a:latin typeface="+mn-ea"/>
              </a:rPr>
              <a:t>过小的模块有时不值得单独存在，特别是只有一个模块调用它时，通常可以把它合并到上级模块中去而不必单独存在</a:t>
            </a:r>
            <a:r>
              <a:rPr lang="zh-CN" altLang="en-US" sz="2400" b="1" dirty="0">
                <a:solidFill>
                  <a:schemeClr val="tx2"/>
                </a:solidFill>
                <a:latin typeface="+mn-ea"/>
              </a:rPr>
              <a:t>。模块过小，系统开销大于有效操作。</a:t>
            </a:r>
            <a:endParaRPr lang="en-US" altLang="zh-CN" sz="2400" b="1" dirty="0">
              <a:solidFill>
                <a:schemeClr val="tx2"/>
              </a:solidFill>
              <a:latin typeface="+mn-ea"/>
            </a:endParaRPr>
          </a:p>
          <a:p>
            <a:pPr eaLnBrk="1" hangingPunct="1"/>
            <a:endParaRPr lang="zh-CN" altLang="en-US" sz="2400" b="1" dirty="0">
              <a:solidFill>
                <a:schemeClr val="tx2"/>
              </a:solidFill>
              <a:latin typeface="+mn-ea"/>
            </a:endParaRP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3.</a:t>
            </a:r>
            <a:r>
              <a:rPr lang="zh-CN" altLang="en-US" dirty="0"/>
              <a:t>深度、宽度、扇入和扇出都应适当</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300" b="1" dirty="0">
                <a:solidFill>
                  <a:srgbClr val="FF0000"/>
                </a:solidFill>
                <a:latin typeface="+mn-ea"/>
              </a:rPr>
              <a:t>深度：</a:t>
            </a:r>
            <a:r>
              <a:rPr lang="zh-CN" altLang="en-US" sz="2300" b="1" dirty="0">
                <a:solidFill>
                  <a:schemeClr val="tx2"/>
                </a:solidFill>
                <a:latin typeface="+mn-ea"/>
              </a:rPr>
              <a:t>软件层次结构的层数。</a:t>
            </a:r>
            <a:endParaRPr lang="en-US" altLang="zh-CN" sz="2300" b="1" dirty="0">
              <a:solidFill>
                <a:schemeClr val="tx2"/>
              </a:solidFill>
              <a:latin typeface="+mn-ea"/>
            </a:endParaRPr>
          </a:p>
          <a:p>
            <a:pPr eaLnBrk="1" hangingPunct="1"/>
            <a:r>
              <a:rPr lang="zh-CN" altLang="en-US" sz="2300" b="1" dirty="0">
                <a:solidFill>
                  <a:srgbClr val="FF0000"/>
                </a:solidFill>
                <a:latin typeface="+mn-ea"/>
              </a:rPr>
              <a:t>宽度：</a:t>
            </a:r>
            <a:r>
              <a:rPr lang="zh-CN" altLang="en-US" sz="2300" b="1" dirty="0">
                <a:solidFill>
                  <a:schemeClr val="tx2"/>
                </a:solidFill>
                <a:latin typeface="+mn-ea"/>
              </a:rPr>
              <a:t>软件结构内同一层次上模块总数的最大值。</a:t>
            </a:r>
            <a:endParaRPr lang="en-US" altLang="zh-CN" sz="2300" b="1" dirty="0">
              <a:solidFill>
                <a:schemeClr val="tx2"/>
              </a:solidFill>
              <a:latin typeface="+mn-ea"/>
            </a:endParaRPr>
          </a:p>
          <a:p>
            <a:pPr eaLnBrk="1" hangingPunct="1"/>
            <a:r>
              <a:rPr lang="zh-CN" altLang="en-US" sz="2300" b="1" dirty="0">
                <a:solidFill>
                  <a:srgbClr val="FF0000"/>
                </a:solidFill>
                <a:latin typeface="+mn-ea"/>
              </a:rPr>
              <a:t>扇入：</a:t>
            </a:r>
            <a:r>
              <a:rPr lang="zh-CN" altLang="en-US" sz="2300" b="1" dirty="0">
                <a:solidFill>
                  <a:schemeClr val="tx2"/>
                </a:solidFill>
                <a:latin typeface="+mn-ea"/>
              </a:rPr>
              <a:t>一个模块</a:t>
            </a:r>
            <a:r>
              <a:rPr lang="zh-CN" altLang="en-US" sz="2300" b="1" dirty="0">
                <a:solidFill>
                  <a:srgbClr val="FF0000"/>
                </a:solidFill>
                <a:latin typeface="+mn-ea"/>
              </a:rPr>
              <a:t>被调用</a:t>
            </a:r>
            <a:r>
              <a:rPr lang="zh-CN" altLang="en-US" sz="2300" b="1" dirty="0">
                <a:solidFill>
                  <a:schemeClr val="tx2"/>
                </a:solidFill>
                <a:latin typeface="+mn-ea"/>
              </a:rPr>
              <a:t>的上级模块数量。扇入越大，表示共享该模块的上级模块越多。</a:t>
            </a:r>
            <a:r>
              <a:rPr lang="zh-CN" altLang="en-US" sz="2300" b="1" dirty="0">
                <a:solidFill>
                  <a:srgbClr val="FF0000"/>
                </a:solidFill>
                <a:latin typeface="+mn-ea"/>
              </a:rPr>
              <a:t>不能违背模块独立原理单纯追求高扇入</a:t>
            </a:r>
            <a:r>
              <a:rPr lang="zh-CN" altLang="en-US" sz="2300" b="1" dirty="0">
                <a:solidFill>
                  <a:schemeClr val="tx2"/>
                </a:solidFill>
                <a:latin typeface="+mn-ea"/>
              </a:rPr>
              <a:t>。</a:t>
            </a:r>
            <a:endParaRPr lang="en-US" altLang="zh-CN" sz="2300" b="1" dirty="0">
              <a:solidFill>
                <a:schemeClr val="tx2"/>
              </a:solidFill>
              <a:latin typeface="+mn-ea"/>
            </a:endParaRPr>
          </a:p>
          <a:p>
            <a:pPr eaLnBrk="1" hangingPunct="1"/>
            <a:r>
              <a:rPr lang="zh-CN" altLang="en-US" sz="2300" b="1" dirty="0">
                <a:solidFill>
                  <a:srgbClr val="FF0000"/>
                </a:solidFill>
                <a:latin typeface="+mn-ea"/>
              </a:rPr>
              <a:t>扇出：</a:t>
            </a:r>
            <a:r>
              <a:rPr lang="zh-CN" altLang="en-US" sz="2300" b="1" dirty="0">
                <a:solidFill>
                  <a:schemeClr val="tx2"/>
                </a:solidFill>
                <a:latin typeface="+mn-ea"/>
              </a:rPr>
              <a:t>一个模块</a:t>
            </a:r>
            <a:r>
              <a:rPr lang="zh-CN" altLang="en-US" sz="2300" b="1" dirty="0">
                <a:solidFill>
                  <a:srgbClr val="FF0000"/>
                </a:solidFill>
                <a:latin typeface="+mn-ea"/>
              </a:rPr>
              <a:t>直接控制</a:t>
            </a:r>
            <a:r>
              <a:rPr lang="zh-CN" altLang="en-US" sz="2300" b="1" dirty="0">
                <a:solidFill>
                  <a:schemeClr val="tx2"/>
                </a:solidFill>
                <a:latin typeface="+mn-ea"/>
              </a:rPr>
              <a:t>（</a:t>
            </a:r>
            <a:r>
              <a:rPr lang="zh-CN" altLang="en-US" sz="2300" b="1" dirty="0">
                <a:solidFill>
                  <a:srgbClr val="FF0000"/>
                </a:solidFill>
                <a:latin typeface="+mn-ea"/>
              </a:rPr>
              <a:t>调用）</a:t>
            </a:r>
            <a:r>
              <a:rPr lang="zh-CN" altLang="en-US" sz="2300" b="1" dirty="0">
                <a:solidFill>
                  <a:schemeClr val="tx2"/>
                </a:solidFill>
                <a:latin typeface="+mn-ea"/>
              </a:rPr>
              <a:t>的模块个数。扇出影响宽度。扇出过大意味着模块过分复杂，需要控制和协调过多的下级模块。一个好的系统的平均扇出通常是</a:t>
            </a:r>
            <a:r>
              <a:rPr lang="en-US" altLang="zh-CN" sz="2300" b="1" dirty="0">
                <a:solidFill>
                  <a:schemeClr val="tx2"/>
                </a:solidFill>
                <a:latin typeface="+mn-ea"/>
              </a:rPr>
              <a:t>3</a:t>
            </a:r>
            <a:r>
              <a:rPr lang="zh-CN" altLang="en-US" sz="2300" b="1" dirty="0">
                <a:solidFill>
                  <a:schemeClr val="tx2"/>
                </a:solidFill>
                <a:latin typeface="+mn-ea"/>
              </a:rPr>
              <a:t>～</a:t>
            </a:r>
            <a:r>
              <a:rPr lang="en-US" altLang="zh-CN" sz="2300" b="1" dirty="0">
                <a:solidFill>
                  <a:schemeClr val="tx2"/>
                </a:solidFill>
                <a:latin typeface="+mn-ea"/>
              </a:rPr>
              <a:t>4</a:t>
            </a:r>
            <a:r>
              <a:rPr lang="zh-CN" altLang="en-US" sz="2300" b="1" dirty="0">
                <a:solidFill>
                  <a:schemeClr val="tx2"/>
                </a:solidFill>
                <a:latin typeface="+mn-ea"/>
              </a:rPr>
              <a:t>（上限是</a:t>
            </a:r>
            <a:r>
              <a:rPr lang="en-US" altLang="zh-CN" sz="2300" b="1" dirty="0">
                <a:solidFill>
                  <a:schemeClr val="tx2"/>
                </a:solidFill>
                <a:latin typeface="+mn-ea"/>
              </a:rPr>
              <a:t>5</a:t>
            </a:r>
            <a:r>
              <a:rPr lang="zh-CN" altLang="en-US" sz="2300" b="1" dirty="0">
                <a:solidFill>
                  <a:schemeClr val="tx2"/>
                </a:solidFill>
                <a:latin typeface="+mn-ea"/>
              </a:rPr>
              <a:t>～</a:t>
            </a:r>
            <a:r>
              <a:rPr lang="en-US" altLang="zh-CN" sz="2300" b="1" dirty="0">
                <a:solidFill>
                  <a:schemeClr val="tx2"/>
                </a:solidFill>
                <a:latin typeface="+mn-ea"/>
              </a:rPr>
              <a:t>9) </a:t>
            </a:r>
            <a:r>
              <a:rPr lang="zh-CN" altLang="en-US" sz="2300" b="1" dirty="0">
                <a:solidFill>
                  <a:schemeClr val="tx2"/>
                </a:solidFill>
                <a:latin typeface="+mn-ea"/>
              </a:rPr>
              <a:t>。 </a:t>
            </a:r>
            <a:endParaRPr lang="en-US" altLang="zh-CN" sz="2300" b="1" dirty="0">
              <a:solidFill>
                <a:schemeClr val="tx2"/>
              </a:solidFill>
              <a:latin typeface="+mn-ea"/>
            </a:endParaRPr>
          </a:p>
          <a:p>
            <a:pPr eaLnBrk="1" hangingPunct="1"/>
            <a:r>
              <a:rPr lang="zh-CN" altLang="en-US" sz="2300" b="1" dirty="0">
                <a:solidFill>
                  <a:srgbClr val="FF0000"/>
                </a:solidFill>
                <a:latin typeface="+mn-ea"/>
              </a:rPr>
              <a:t>一个好的软件结构通常顶层扇出较大，中层扇出较低，底层模块高扇入。软件结构的形状呈椭圆外形。</a:t>
            </a:r>
          </a:p>
          <a:p>
            <a:pPr eaLnBrk="1" hangingPunct="1"/>
            <a:endParaRPr lang="zh-CN" altLang="en-US" sz="2300" b="1" dirty="0">
              <a:solidFill>
                <a:schemeClr val="tx2"/>
              </a:solidFill>
              <a:latin typeface="+mn-ea"/>
            </a:endParaRPr>
          </a:p>
          <a:p>
            <a:pPr eaLnBrk="1" hangingPunct="1">
              <a:lnSpc>
                <a:spcPct val="115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zh-CN" altLang="en-US" dirty="0"/>
              <a:t>总体设计意义</a:t>
            </a:r>
          </a:p>
        </p:txBody>
      </p:sp>
      <p:sp>
        <p:nvSpPr>
          <p:cNvPr id="33795" name="内容占位符 2"/>
          <p:cNvSpPr>
            <a:spLocks noGrp="1"/>
          </p:cNvSpPr>
          <p:nvPr>
            <p:ph idx="1"/>
          </p:nvPr>
        </p:nvSpPr>
        <p:spPr>
          <a:xfrm>
            <a:off x="100042" y="1000124"/>
            <a:ext cx="8686800" cy="4643453"/>
          </a:xfrm>
        </p:spPr>
        <p:txBody>
          <a:bodyPr/>
          <a:lstStyle/>
          <a:p>
            <a:pPr eaLnBrk="1" hangingPunct="1">
              <a:lnSpc>
                <a:spcPct val="115000"/>
              </a:lnSpc>
            </a:pPr>
            <a:r>
              <a:rPr lang="zh-CN" altLang="en-US" sz="2000" b="1" dirty="0">
                <a:solidFill>
                  <a:srgbClr val="FF0000"/>
                </a:solidFill>
                <a:latin typeface="+mn-ea"/>
              </a:rPr>
              <a:t>总体设计的基本目的：</a:t>
            </a:r>
            <a:r>
              <a:rPr lang="zh-CN" altLang="en-US" sz="2000" b="1" dirty="0">
                <a:latin typeface="+mn-ea"/>
              </a:rPr>
              <a:t>回答“概括地说，系统应该如何实现？” ，又称为概要设计或初步设计。</a:t>
            </a:r>
            <a:endParaRPr lang="en-US" altLang="zh-CN" sz="2000" b="1" dirty="0">
              <a:latin typeface="+mn-ea"/>
            </a:endParaRPr>
          </a:p>
          <a:p>
            <a:pPr eaLnBrk="1" hangingPunct="1">
              <a:lnSpc>
                <a:spcPct val="115000"/>
              </a:lnSpc>
            </a:pPr>
            <a:r>
              <a:rPr lang="zh-CN" altLang="en-US" sz="2000" b="1" dirty="0">
                <a:solidFill>
                  <a:srgbClr val="FF0000"/>
                </a:solidFill>
                <a:latin typeface="+mn-ea"/>
              </a:rPr>
              <a:t>总体设计阶段的任务：</a:t>
            </a:r>
            <a:r>
              <a:rPr lang="zh-CN" altLang="en-US" sz="2000" b="1" dirty="0">
                <a:latin typeface="+mn-ea"/>
              </a:rPr>
              <a:t>划分出</a:t>
            </a:r>
            <a:r>
              <a:rPr lang="zh-CN" altLang="en-US" sz="2000" b="1" dirty="0">
                <a:solidFill>
                  <a:srgbClr val="FF0000"/>
                </a:solidFill>
                <a:latin typeface="+mn-ea"/>
              </a:rPr>
              <a:t>组成系统的物理元素</a:t>
            </a:r>
            <a:r>
              <a:rPr lang="en-US" altLang="zh-CN" sz="2000" b="1" dirty="0">
                <a:latin typeface="+mn-ea"/>
              </a:rPr>
              <a:t>——</a:t>
            </a:r>
            <a:r>
              <a:rPr lang="zh-CN" altLang="en-US" sz="2000" b="1" dirty="0">
                <a:latin typeface="+mn-ea"/>
              </a:rPr>
              <a:t>程序、文件、数据库、人工过程和文档等等，但是每个物理元素仍然处于</a:t>
            </a:r>
            <a:r>
              <a:rPr lang="zh-CN" altLang="en-US" sz="2000" b="1" dirty="0">
                <a:solidFill>
                  <a:srgbClr val="FF0000"/>
                </a:solidFill>
                <a:latin typeface="+mn-ea"/>
              </a:rPr>
              <a:t>黑盒子</a:t>
            </a:r>
            <a:r>
              <a:rPr lang="zh-CN" altLang="en-US" sz="2000" b="1" dirty="0">
                <a:latin typeface="+mn-ea"/>
              </a:rPr>
              <a:t>级，这些黑盒子里的具体内容将在以后详细设计；总体设计阶段的另一项重要任务是</a:t>
            </a:r>
            <a:r>
              <a:rPr lang="zh-CN" altLang="en-US" sz="2000" b="1" dirty="0">
                <a:solidFill>
                  <a:srgbClr val="FF0000"/>
                </a:solidFill>
                <a:latin typeface="+mn-ea"/>
              </a:rPr>
              <a:t>设计软件的结构</a:t>
            </a:r>
            <a:r>
              <a:rPr lang="zh-CN" altLang="en-US" sz="2000" b="1" dirty="0">
                <a:latin typeface="+mn-ea"/>
              </a:rPr>
              <a:t>，也就是要确定系统中每个程序是由哪些</a:t>
            </a:r>
            <a:r>
              <a:rPr lang="zh-CN" altLang="en-US" sz="2000" b="1" dirty="0">
                <a:solidFill>
                  <a:srgbClr val="FF0000"/>
                </a:solidFill>
                <a:latin typeface="+mn-ea"/>
              </a:rPr>
              <a:t>模块组成，</a:t>
            </a:r>
            <a:r>
              <a:rPr lang="zh-CN" altLang="en-US" sz="2000" b="1" dirty="0">
                <a:latin typeface="+mn-ea"/>
              </a:rPr>
              <a:t>以及这些</a:t>
            </a:r>
            <a:r>
              <a:rPr lang="zh-CN" altLang="en-US" sz="2000" b="1" dirty="0">
                <a:solidFill>
                  <a:srgbClr val="FF0000"/>
                </a:solidFill>
                <a:latin typeface="+mn-ea"/>
              </a:rPr>
              <a:t>模块相互间的关系</a:t>
            </a:r>
            <a:r>
              <a:rPr lang="zh-CN" altLang="en-US" sz="2000" b="1" dirty="0">
                <a:latin typeface="+mn-ea"/>
              </a:rPr>
              <a:t>。</a:t>
            </a:r>
            <a:endParaRPr lang="en-US" altLang="zh-CN" sz="2000" b="1" dirty="0">
              <a:latin typeface="+mn-ea"/>
            </a:endParaRPr>
          </a:p>
          <a:p>
            <a:pPr eaLnBrk="1" hangingPunct="1">
              <a:lnSpc>
                <a:spcPct val="115000"/>
              </a:lnSpc>
            </a:pPr>
            <a:r>
              <a:rPr lang="zh-CN" altLang="en-US" sz="2000" b="1" dirty="0">
                <a:solidFill>
                  <a:srgbClr val="FF0000"/>
                </a:solidFill>
                <a:latin typeface="+mn-ea"/>
              </a:rPr>
              <a:t>总体设计的意义：</a:t>
            </a:r>
            <a:r>
              <a:rPr lang="zh-CN" altLang="en-US" sz="2000" b="1" dirty="0">
                <a:latin typeface="+mn-ea"/>
              </a:rPr>
              <a:t>在详细设计之前进行总体设计可以站在全局高度上，花较少成本，从较抽象的层次上分析对比多种可能的系统实现方案和软件结构，从中选出最佳方案和</a:t>
            </a:r>
            <a:r>
              <a:rPr lang="zh-CN" altLang="en-US" sz="2000" b="1" dirty="0">
                <a:solidFill>
                  <a:srgbClr val="FF0000"/>
                </a:solidFill>
                <a:latin typeface="+mn-ea"/>
              </a:rPr>
              <a:t>最合理的软件结构</a:t>
            </a:r>
            <a:r>
              <a:rPr lang="zh-CN" altLang="en-US" sz="2000" b="1" dirty="0">
                <a:latin typeface="+mn-ea"/>
              </a:rPr>
              <a:t>，从而用较低成本开发出较高质量的软件系统。</a:t>
            </a:r>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5.3.3.</a:t>
            </a:r>
            <a:r>
              <a:rPr lang="zh-CN" altLang="en-US" dirty="0"/>
              <a:t>深度、宽度、扇入和扇出都应适当</a:t>
            </a:r>
          </a:p>
        </p:txBody>
      </p:sp>
      <p:pic>
        <p:nvPicPr>
          <p:cNvPr id="7" name="Picture 4"/>
          <p:cNvPicPr>
            <a:picLocks noChangeAspect="1" noChangeArrowheads="1"/>
          </p:cNvPicPr>
          <p:nvPr/>
        </p:nvPicPr>
        <p:blipFill>
          <a:blip r:embed="rId3"/>
          <a:srcRect/>
          <a:stretch>
            <a:fillRect/>
          </a:stretch>
        </p:blipFill>
        <p:spPr bwMode="auto">
          <a:xfrm>
            <a:off x="357158" y="1071546"/>
            <a:ext cx="8499231" cy="4357718"/>
          </a:xfrm>
          <a:prstGeom prst="rect">
            <a:avLst/>
          </a:prstGeom>
          <a:noFill/>
          <a:ln w="9525">
            <a:noFill/>
            <a:miter lim="800000"/>
            <a:headEnd/>
            <a:tailEnd/>
          </a:ln>
        </p:spPr>
      </p:pic>
    </p:spTree>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8258204" cy="654050"/>
          </a:xfrm>
        </p:spPr>
        <p:txBody>
          <a:bodyPr/>
          <a:lstStyle/>
          <a:p>
            <a:r>
              <a:rPr lang="en-US" altLang="zh-CN" dirty="0"/>
              <a:t>5.3.3.</a:t>
            </a:r>
            <a:r>
              <a:rPr lang="zh-CN" altLang="en-US" dirty="0"/>
              <a:t>深度、宽度、扇入和扇出都应适当</a:t>
            </a:r>
          </a:p>
        </p:txBody>
      </p:sp>
      <p:sp>
        <p:nvSpPr>
          <p:cNvPr id="4" name="矩形 3"/>
          <p:cNvSpPr/>
          <p:nvPr/>
        </p:nvSpPr>
        <p:spPr>
          <a:xfrm>
            <a:off x="0" y="1714488"/>
            <a:ext cx="4714876" cy="3416320"/>
          </a:xfrm>
          <a:prstGeom prst="rect">
            <a:avLst/>
          </a:prstGeom>
        </p:spPr>
        <p:txBody>
          <a:bodyPr wrap="square">
            <a:spAutoFit/>
          </a:bodyPr>
          <a:lstStyle/>
          <a:p>
            <a:pPr lvl="1" algn="l">
              <a:buNone/>
            </a:pPr>
            <a:r>
              <a:rPr kumimoji="1" lang="zh-CN" altLang="en-US" sz="2400" b="1" dirty="0">
                <a:solidFill>
                  <a:schemeClr val="tx2"/>
                </a:solidFill>
                <a:latin typeface="+mn-ea"/>
                <a:ea typeface="+mn-ea"/>
              </a:rPr>
              <a:t>扇出 </a:t>
            </a:r>
            <a:r>
              <a:rPr kumimoji="1" lang="en-US" altLang="zh-CN" sz="2400" b="1" dirty="0">
                <a:solidFill>
                  <a:schemeClr val="tx2"/>
                </a:solidFill>
                <a:latin typeface="+mn-ea"/>
                <a:ea typeface="+mn-ea"/>
              </a:rPr>
              <a:t>= </a:t>
            </a:r>
            <a:r>
              <a:rPr kumimoji="1" lang="zh-CN" altLang="en-US" sz="2400" b="1" dirty="0">
                <a:solidFill>
                  <a:schemeClr val="tx2"/>
                </a:solidFill>
                <a:latin typeface="+mn-ea"/>
                <a:ea typeface="+mn-ea"/>
              </a:rPr>
              <a:t>模块直接调用或控制的模块数</a:t>
            </a:r>
          </a:p>
          <a:p>
            <a:pPr lvl="2" algn="l">
              <a:buNone/>
            </a:pPr>
            <a:r>
              <a:rPr kumimoji="1" lang="zh-CN" altLang="en-US" sz="2400" b="1" dirty="0">
                <a:solidFill>
                  <a:schemeClr val="tx2"/>
                </a:solidFill>
                <a:latin typeface="+mn-ea"/>
                <a:ea typeface="+mn-ea"/>
              </a:rPr>
              <a:t> </a:t>
            </a:r>
            <a:r>
              <a:rPr kumimoji="1" lang="en-US" altLang="zh-CN" sz="2400" b="1" dirty="0">
                <a:solidFill>
                  <a:schemeClr val="tx2"/>
                </a:solidFill>
                <a:latin typeface="+mn-ea"/>
                <a:ea typeface="+mn-ea"/>
              </a:rPr>
              <a:t>3 </a:t>
            </a:r>
            <a:r>
              <a:rPr kumimoji="1" lang="en-US" altLang="zh-CN" sz="2400" b="1" dirty="0">
                <a:solidFill>
                  <a:schemeClr val="tx2"/>
                </a:solidFill>
                <a:latin typeface="+mn-ea"/>
                <a:ea typeface="+mn-ea"/>
                <a:sym typeface="Symbol" pitchFamily="18" charset="2"/>
              </a:rPr>
              <a:t> fan-out  9</a:t>
            </a:r>
          </a:p>
          <a:p>
            <a:pPr lvl="1" algn="l">
              <a:spcBef>
                <a:spcPct val="100000"/>
              </a:spcBef>
              <a:buNone/>
            </a:pPr>
            <a:r>
              <a:rPr kumimoji="1" lang="zh-CN" altLang="en-US" sz="2400" b="1" dirty="0">
                <a:solidFill>
                  <a:schemeClr val="tx2"/>
                </a:solidFill>
                <a:latin typeface="+mn-ea"/>
                <a:ea typeface="+mn-ea"/>
              </a:rPr>
              <a:t>扇入 </a:t>
            </a:r>
            <a:r>
              <a:rPr kumimoji="1" lang="en-US" altLang="zh-CN" sz="2400" b="1" dirty="0">
                <a:solidFill>
                  <a:schemeClr val="tx2"/>
                </a:solidFill>
                <a:latin typeface="+mn-ea"/>
                <a:ea typeface="+mn-ea"/>
              </a:rPr>
              <a:t>= </a:t>
            </a:r>
            <a:r>
              <a:rPr kumimoji="1" lang="zh-CN" altLang="en-US" sz="2400" b="1" dirty="0">
                <a:solidFill>
                  <a:schemeClr val="tx2"/>
                </a:solidFill>
                <a:latin typeface="+mn-ea"/>
                <a:ea typeface="+mn-ea"/>
              </a:rPr>
              <a:t>直接调用该模块的上级模块数</a:t>
            </a:r>
            <a:endParaRPr kumimoji="1" lang="en-US" altLang="zh-CN" sz="2400" b="1" dirty="0">
              <a:solidFill>
                <a:schemeClr val="tx2"/>
              </a:solidFill>
              <a:latin typeface="+mn-ea"/>
              <a:ea typeface="+mn-ea"/>
            </a:endParaRPr>
          </a:p>
          <a:p>
            <a:pPr lvl="1" algn="l">
              <a:spcBef>
                <a:spcPct val="100000"/>
              </a:spcBef>
              <a:buNone/>
            </a:pPr>
            <a:r>
              <a:rPr kumimoji="1" lang="zh-CN" altLang="en-US" sz="2400" b="1" dirty="0">
                <a:solidFill>
                  <a:srgbClr val="FF0000"/>
                </a:solidFill>
                <a:latin typeface="+mn-ea"/>
                <a:ea typeface="+mn-ea"/>
              </a:rPr>
              <a:t>在不破坏独立性的前提下，扇入大的比较好</a:t>
            </a:r>
          </a:p>
        </p:txBody>
      </p:sp>
      <p:grpSp>
        <p:nvGrpSpPr>
          <p:cNvPr id="5" name="Group 4"/>
          <p:cNvGrpSpPr>
            <a:grpSpLocks/>
          </p:cNvGrpSpPr>
          <p:nvPr/>
        </p:nvGrpSpPr>
        <p:grpSpPr bwMode="auto">
          <a:xfrm>
            <a:off x="4954588" y="1285860"/>
            <a:ext cx="3865562" cy="1820862"/>
            <a:chOff x="3759" y="3942"/>
            <a:chExt cx="3045" cy="1435"/>
          </a:xfrm>
        </p:grpSpPr>
        <p:grpSp>
          <p:nvGrpSpPr>
            <p:cNvPr id="6" name="Group 5"/>
            <p:cNvGrpSpPr>
              <a:grpSpLocks/>
            </p:cNvGrpSpPr>
            <p:nvPr/>
          </p:nvGrpSpPr>
          <p:grpSpPr bwMode="auto">
            <a:xfrm>
              <a:off x="4082" y="3942"/>
              <a:ext cx="1361" cy="1105"/>
              <a:chOff x="4082" y="3942"/>
              <a:chExt cx="1361" cy="1105"/>
            </a:xfrm>
          </p:grpSpPr>
          <p:sp>
            <p:nvSpPr>
              <p:cNvPr id="10" name="Text Box 6"/>
              <p:cNvSpPr txBox="1">
                <a:spLocks noChangeArrowheads="1"/>
              </p:cNvSpPr>
              <p:nvPr/>
            </p:nvSpPr>
            <p:spPr bwMode="auto">
              <a:xfrm>
                <a:off x="4536" y="3942"/>
                <a:ext cx="454" cy="397"/>
              </a:xfrm>
              <a:prstGeom prst="rect">
                <a:avLst/>
              </a:prstGeom>
              <a:solidFill>
                <a:srgbClr val="FFFFFF"/>
              </a:solidFill>
              <a:ln w="15875">
                <a:solidFill>
                  <a:srgbClr val="000000"/>
                </a:solidFill>
                <a:miter lim="800000"/>
                <a:headEnd/>
                <a:tailEnd/>
              </a:ln>
            </p:spPr>
            <p:txBody>
              <a:bodyPr lIns="18000" tIns="36000" rIns="18000" bIns="36000"/>
              <a:lstStyle/>
              <a:p>
                <a:pPr algn="ctr">
                  <a:lnSpc>
                    <a:spcPct val="120000"/>
                  </a:lnSpc>
                  <a:buNone/>
                </a:pPr>
                <a:r>
                  <a:rPr kumimoji="1" lang="en-US" altLang="zh-CN" sz="2000" b="1" dirty="0"/>
                  <a:t>A</a:t>
                </a:r>
              </a:p>
            </p:txBody>
          </p:sp>
          <p:sp>
            <p:nvSpPr>
              <p:cNvPr id="11" name="Rectangle 7"/>
              <p:cNvSpPr>
                <a:spLocks noChangeArrowheads="1"/>
              </p:cNvSpPr>
              <p:nvPr/>
            </p:nvSpPr>
            <p:spPr bwMode="auto">
              <a:xfrm>
                <a:off x="4593" y="4764"/>
                <a:ext cx="340" cy="283"/>
              </a:xfrm>
              <a:prstGeom prst="rect">
                <a:avLst/>
              </a:prstGeom>
              <a:solidFill>
                <a:srgbClr val="FFFFFF"/>
              </a:solidFill>
              <a:ln w="9525">
                <a:solidFill>
                  <a:srgbClr val="000000"/>
                </a:solidFill>
                <a:miter lim="800000"/>
                <a:headEnd/>
                <a:tailEnd/>
              </a:ln>
            </p:spPr>
            <p:txBody>
              <a:bodyPr/>
              <a:lstStyle/>
              <a:p>
                <a:endParaRPr lang="zh-CN" altLang="en-US"/>
              </a:p>
            </p:txBody>
          </p:sp>
          <p:sp>
            <p:nvSpPr>
              <p:cNvPr id="12" name="Line 8"/>
              <p:cNvSpPr>
                <a:spLocks noChangeShapeType="1"/>
              </p:cNvSpPr>
              <p:nvPr/>
            </p:nvSpPr>
            <p:spPr bwMode="auto">
              <a:xfrm>
                <a:off x="4763" y="4339"/>
                <a:ext cx="0" cy="425"/>
              </a:xfrm>
              <a:prstGeom prst="line">
                <a:avLst/>
              </a:prstGeom>
              <a:noFill/>
              <a:ln w="15875">
                <a:solidFill>
                  <a:srgbClr val="000000"/>
                </a:solidFill>
                <a:round/>
                <a:headEnd/>
                <a:tailEnd/>
              </a:ln>
            </p:spPr>
            <p:txBody>
              <a:bodyPr/>
              <a:lstStyle/>
              <a:p>
                <a:endParaRPr lang="zh-CN" altLang="en-US"/>
              </a:p>
            </p:txBody>
          </p:sp>
          <p:sp>
            <p:nvSpPr>
              <p:cNvPr id="13" name="Rectangle 9"/>
              <p:cNvSpPr>
                <a:spLocks noChangeArrowheads="1"/>
              </p:cNvSpPr>
              <p:nvPr/>
            </p:nvSpPr>
            <p:spPr bwMode="auto">
              <a:xfrm>
                <a:off x="4082" y="4764"/>
                <a:ext cx="340" cy="283"/>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 name="Rectangle 10"/>
              <p:cNvSpPr>
                <a:spLocks noChangeArrowheads="1"/>
              </p:cNvSpPr>
              <p:nvPr/>
            </p:nvSpPr>
            <p:spPr bwMode="auto">
              <a:xfrm>
                <a:off x="5103" y="4764"/>
                <a:ext cx="340" cy="283"/>
              </a:xfrm>
              <a:prstGeom prst="rect">
                <a:avLst/>
              </a:prstGeom>
              <a:solidFill>
                <a:srgbClr val="FFFFFF"/>
              </a:solidFill>
              <a:ln w="9525">
                <a:solidFill>
                  <a:srgbClr val="000000"/>
                </a:solidFill>
                <a:miter lim="800000"/>
                <a:headEnd/>
                <a:tailEnd/>
              </a:ln>
            </p:spPr>
            <p:txBody>
              <a:bodyPr/>
              <a:lstStyle/>
              <a:p>
                <a:endParaRPr lang="zh-CN" altLang="en-US"/>
              </a:p>
            </p:txBody>
          </p:sp>
          <p:sp>
            <p:nvSpPr>
              <p:cNvPr id="15" name="Line 11"/>
              <p:cNvSpPr>
                <a:spLocks noChangeShapeType="1"/>
              </p:cNvSpPr>
              <p:nvPr/>
            </p:nvSpPr>
            <p:spPr bwMode="auto">
              <a:xfrm flipH="1">
                <a:off x="4253" y="4339"/>
                <a:ext cx="425" cy="425"/>
              </a:xfrm>
              <a:prstGeom prst="line">
                <a:avLst/>
              </a:prstGeom>
              <a:noFill/>
              <a:ln w="15875">
                <a:solidFill>
                  <a:srgbClr val="000000"/>
                </a:solidFill>
                <a:round/>
                <a:headEnd/>
                <a:tailEnd/>
              </a:ln>
            </p:spPr>
            <p:txBody>
              <a:bodyPr/>
              <a:lstStyle/>
              <a:p>
                <a:endParaRPr lang="zh-CN" altLang="en-US"/>
              </a:p>
            </p:txBody>
          </p:sp>
          <p:sp>
            <p:nvSpPr>
              <p:cNvPr id="16" name="Line 12"/>
              <p:cNvSpPr>
                <a:spLocks noChangeShapeType="1"/>
              </p:cNvSpPr>
              <p:nvPr/>
            </p:nvSpPr>
            <p:spPr bwMode="auto">
              <a:xfrm>
                <a:off x="4848" y="4339"/>
                <a:ext cx="425" cy="425"/>
              </a:xfrm>
              <a:prstGeom prst="line">
                <a:avLst/>
              </a:prstGeom>
              <a:noFill/>
              <a:ln w="15875">
                <a:solidFill>
                  <a:srgbClr val="000000"/>
                </a:solidFill>
                <a:round/>
                <a:headEnd/>
                <a:tailEnd/>
              </a:ln>
            </p:spPr>
            <p:txBody>
              <a:bodyPr/>
              <a:lstStyle/>
              <a:p>
                <a:endParaRPr lang="zh-CN" altLang="en-US"/>
              </a:p>
            </p:txBody>
          </p:sp>
        </p:grpSp>
        <p:sp>
          <p:nvSpPr>
            <p:cNvPr id="8" name="Oval 13"/>
            <p:cNvSpPr>
              <a:spLocks noChangeArrowheads="1"/>
            </p:cNvSpPr>
            <p:nvPr/>
          </p:nvSpPr>
          <p:spPr bwMode="auto">
            <a:xfrm>
              <a:off x="3759" y="4413"/>
              <a:ext cx="1995" cy="964"/>
            </a:xfrm>
            <a:prstGeom prst="ellipse">
              <a:avLst/>
            </a:prstGeom>
            <a:noFill/>
            <a:ln w="9525">
              <a:solidFill>
                <a:srgbClr val="000000"/>
              </a:solidFill>
              <a:prstDash val="sysDot"/>
              <a:round/>
              <a:headEnd/>
              <a:tailEnd/>
            </a:ln>
          </p:spPr>
          <p:txBody>
            <a:bodyPr/>
            <a:lstStyle/>
            <a:p>
              <a:endParaRPr lang="zh-CN" altLang="en-US"/>
            </a:p>
          </p:txBody>
        </p:sp>
        <p:sp>
          <p:nvSpPr>
            <p:cNvPr id="9" name="Text Box 14"/>
            <p:cNvSpPr txBox="1">
              <a:spLocks noChangeArrowheads="1"/>
            </p:cNvSpPr>
            <p:nvPr/>
          </p:nvSpPr>
          <p:spPr bwMode="auto">
            <a:xfrm>
              <a:off x="5754" y="4410"/>
              <a:ext cx="1050" cy="468"/>
            </a:xfrm>
            <a:prstGeom prst="rect">
              <a:avLst/>
            </a:prstGeom>
            <a:noFill/>
            <a:ln w="9525">
              <a:noFill/>
              <a:miter lim="800000"/>
              <a:headEnd/>
              <a:tailEnd/>
            </a:ln>
          </p:spPr>
          <p:txBody>
            <a:bodyPr lIns="18000" rIns="18000"/>
            <a:lstStyle/>
            <a:p>
              <a:pPr algn="just">
                <a:lnSpc>
                  <a:spcPct val="120000"/>
                </a:lnSpc>
                <a:buNone/>
              </a:pPr>
              <a:r>
                <a:rPr kumimoji="1" lang="en-US" altLang="zh-CN" sz="2400" b="1" dirty="0"/>
                <a:t>A</a:t>
              </a:r>
              <a:r>
                <a:rPr kumimoji="1" lang="zh-CN" altLang="en-US" sz="2400" b="1" dirty="0">
                  <a:ea typeface="楷体_GB2312" pitchFamily="49" charset="-122"/>
                </a:rPr>
                <a:t>的扇出</a:t>
              </a:r>
              <a:endParaRPr kumimoji="1" lang="zh-CN" altLang="en-US" sz="2400" b="1" dirty="0"/>
            </a:p>
          </p:txBody>
        </p:sp>
      </p:grpSp>
      <p:grpSp>
        <p:nvGrpSpPr>
          <p:cNvPr id="17" name="Group 15"/>
          <p:cNvGrpSpPr>
            <a:grpSpLocks/>
          </p:cNvGrpSpPr>
          <p:nvPr/>
        </p:nvGrpSpPr>
        <p:grpSpPr bwMode="auto">
          <a:xfrm>
            <a:off x="5040317" y="3611547"/>
            <a:ext cx="3590040" cy="1690688"/>
            <a:chOff x="5859" y="4410"/>
            <a:chExt cx="2824" cy="1333"/>
          </a:xfrm>
        </p:grpSpPr>
        <p:sp>
          <p:nvSpPr>
            <p:cNvPr id="18" name="Text Box 16"/>
            <p:cNvSpPr txBox="1">
              <a:spLocks noChangeArrowheads="1"/>
            </p:cNvSpPr>
            <p:nvPr/>
          </p:nvSpPr>
          <p:spPr bwMode="auto">
            <a:xfrm>
              <a:off x="6628" y="5346"/>
              <a:ext cx="454" cy="397"/>
            </a:xfrm>
            <a:prstGeom prst="rect">
              <a:avLst/>
            </a:prstGeom>
            <a:solidFill>
              <a:srgbClr val="FFFFFF"/>
            </a:solidFill>
            <a:ln w="15875">
              <a:solidFill>
                <a:srgbClr val="000000"/>
              </a:solidFill>
              <a:miter lim="800000"/>
              <a:headEnd/>
              <a:tailEnd/>
            </a:ln>
          </p:spPr>
          <p:txBody>
            <a:bodyPr lIns="18000" tIns="36000" rIns="18000" bIns="36000"/>
            <a:lstStyle/>
            <a:p>
              <a:pPr algn="ctr">
                <a:lnSpc>
                  <a:spcPct val="125000"/>
                </a:lnSpc>
                <a:buNone/>
              </a:pPr>
              <a:r>
                <a:rPr kumimoji="1" lang="en-US" altLang="zh-CN" sz="2000" b="1" dirty="0"/>
                <a:t>A</a:t>
              </a:r>
              <a:endParaRPr kumimoji="1" lang="en-US" altLang="zh-CN" sz="1000" b="1" dirty="0"/>
            </a:p>
          </p:txBody>
        </p:sp>
        <p:sp>
          <p:nvSpPr>
            <p:cNvPr id="19" name="Rectangle 17"/>
            <p:cNvSpPr>
              <a:spLocks noChangeArrowheads="1"/>
            </p:cNvSpPr>
            <p:nvPr/>
          </p:nvSpPr>
          <p:spPr bwMode="auto">
            <a:xfrm>
              <a:off x="6685" y="4640"/>
              <a:ext cx="340" cy="283"/>
            </a:xfrm>
            <a:prstGeom prst="rect">
              <a:avLst/>
            </a:prstGeom>
            <a:solidFill>
              <a:srgbClr val="FFFFFF"/>
            </a:solidFill>
            <a:ln w="9525">
              <a:solidFill>
                <a:srgbClr val="000000"/>
              </a:solidFill>
              <a:miter lim="800000"/>
              <a:headEnd/>
              <a:tailEnd/>
            </a:ln>
          </p:spPr>
          <p:txBody>
            <a:bodyPr/>
            <a:lstStyle/>
            <a:p>
              <a:endParaRPr lang="zh-CN" altLang="en-US"/>
            </a:p>
          </p:txBody>
        </p:sp>
        <p:sp>
          <p:nvSpPr>
            <p:cNvPr id="20" name="Line 18"/>
            <p:cNvSpPr>
              <a:spLocks noChangeShapeType="1"/>
            </p:cNvSpPr>
            <p:nvPr/>
          </p:nvSpPr>
          <p:spPr bwMode="auto">
            <a:xfrm>
              <a:off x="6855" y="4923"/>
              <a:ext cx="0" cy="425"/>
            </a:xfrm>
            <a:prstGeom prst="line">
              <a:avLst/>
            </a:prstGeom>
            <a:noFill/>
            <a:ln w="15875">
              <a:solidFill>
                <a:srgbClr val="000000"/>
              </a:solidFill>
              <a:round/>
              <a:headEnd/>
              <a:tailEnd/>
            </a:ln>
          </p:spPr>
          <p:txBody>
            <a:bodyPr/>
            <a:lstStyle/>
            <a:p>
              <a:endParaRPr lang="zh-CN" altLang="en-US"/>
            </a:p>
          </p:txBody>
        </p:sp>
        <p:sp>
          <p:nvSpPr>
            <p:cNvPr id="21" name="Rectangle 19"/>
            <p:cNvSpPr>
              <a:spLocks noChangeArrowheads="1"/>
            </p:cNvSpPr>
            <p:nvPr/>
          </p:nvSpPr>
          <p:spPr bwMode="auto">
            <a:xfrm>
              <a:off x="6174" y="4640"/>
              <a:ext cx="340" cy="283"/>
            </a:xfrm>
            <a:prstGeom prst="rect">
              <a:avLst/>
            </a:prstGeom>
            <a:solidFill>
              <a:srgbClr val="FFFFFF"/>
            </a:solidFill>
            <a:ln w="9525">
              <a:solidFill>
                <a:srgbClr val="000000"/>
              </a:solidFill>
              <a:miter lim="800000"/>
              <a:headEnd/>
              <a:tailEnd/>
            </a:ln>
          </p:spPr>
          <p:txBody>
            <a:bodyPr/>
            <a:lstStyle/>
            <a:p>
              <a:endParaRPr lang="zh-CN" altLang="en-US"/>
            </a:p>
          </p:txBody>
        </p:sp>
        <p:sp>
          <p:nvSpPr>
            <p:cNvPr id="22" name="Rectangle 20"/>
            <p:cNvSpPr>
              <a:spLocks noChangeArrowheads="1"/>
            </p:cNvSpPr>
            <p:nvPr/>
          </p:nvSpPr>
          <p:spPr bwMode="auto">
            <a:xfrm>
              <a:off x="7195" y="4640"/>
              <a:ext cx="340" cy="283"/>
            </a:xfrm>
            <a:prstGeom prst="rect">
              <a:avLst/>
            </a:prstGeom>
            <a:solidFill>
              <a:srgbClr val="FFFFFF"/>
            </a:solidFill>
            <a:ln w="9525">
              <a:solidFill>
                <a:srgbClr val="000000"/>
              </a:solidFill>
              <a:miter lim="800000"/>
              <a:headEnd/>
              <a:tailEnd/>
            </a:ln>
          </p:spPr>
          <p:txBody>
            <a:bodyPr/>
            <a:lstStyle/>
            <a:p>
              <a:endParaRPr lang="zh-CN" altLang="en-US"/>
            </a:p>
          </p:txBody>
        </p:sp>
        <p:sp>
          <p:nvSpPr>
            <p:cNvPr id="23" name="Line 21"/>
            <p:cNvSpPr>
              <a:spLocks noChangeShapeType="1"/>
            </p:cNvSpPr>
            <p:nvPr/>
          </p:nvSpPr>
          <p:spPr bwMode="auto">
            <a:xfrm>
              <a:off x="6345" y="4923"/>
              <a:ext cx="425" cy="425"/>
            </a:xfrm>
            <a:prstGeom prst="line">
              <a:avLst/>
            </a:prstGeom>
            <a:noFill/>
            <a:ln w="15875">
              <a:solidFill>
                <a:srgbClr val="000000"/>
              </a:solidFill>
              <a:round/>
              <a:headEnd/>
              <a:tailEnd/>
            </a:ln>
          </p:spPr>
          <p:txBody>
            <a:bodyPr/>
            <a:lstStyle/>
            <a:p>
              <a:endParaRPr lang="zh-CN" altLang="en-US"/>
            </a:p>
          </p:txBody>
        </p:sp>
        <p:sp>
          <p:nvSpPr>
            <p:cNvPr id="24" name="Line 22"/>
            <p:cNvSpPr>
              <a:spLocks noChangeShapeType="1"/>
            </p:cNvSpPr>
            <p:nvPr/>
          </p:nvSpPr>
          <p:spPr bwMode="auto">
            <a:xfrm flipH="1">
              <a:off x="6940" y="4923"/>
              <a:ext cx="425" cy="425"/>
            </a:xfrm>
            <a:prstGeom prst="line">
              <a:avLst/>
            </a:prstGeom>
            <a:noFill/>
            <a:ln w="15875">
              <a:solidFill>
                <a:srgbClr val="000000"/>
              </a:solidFill>
              <a:round/>
              <a:headEnd/>
              <a:tailEnd/>
            </a:ln>
          </p:spPr>
          <p:txBody>
            <a:bodyPr/>
            <a:lstStyle/>
            <a:p>
              <a:endParaRPr lang="zh-CN" altLang="en-US"/>
            </a:p>
          </p:txBody>
        </p:sp>
        <p:sp>
          <p:nvSpPr>
            <p:cNvPr id="25" name="Oval 23"/>
            <p:cNvSpPr>
              <a:spLocks noChangeArrowheads="1"/>
            </p:cNvSpPr>
            <p:nvPr/>
          </p:nvSpPr>
          <p:spPr bwMode="auto">
            <a:xfrm>
              <a:off x="5859" y="4410"/>
              <a:ext cx="1984" cy="779"/>
            </a:xfrm>
            <a:prstGeom prst="ellipse">
              <a:avLst/>
            </a:prstGeom>
            <a:noFill/>
            <a:ln w="9525">
              <a:solidFill>
                <a:srgbClr val="000000"/>
              </a:solidFill>
              <a:prstDash val="sysDot"/>
              <a:round/>
              <a:headEnd/>
              <a:tailEnd/>
            </a:ln>
          </p:spPr>
          <p:txBody>
            <a:bodyPr/>
            <a:lstStyle/>
            <a:p>
              <a:endParaRPr lang="zh-CN" altLang="en-US"/>
            </a:p>
          </p:txBody>
        </p:sp>
        <p:sp>
          <p:nvSpPr>
            <p:cNvPr id="26" name="Text Box 24"/>
            <p:cNvSpPr txBox="1">
              <a:spLocks noChangeArrowheads="1"/>
            </p:cNvSpPr>
            <p:nvPr/>
          </p:nvSpPr>
          <p:spPr bwMode="auto">
            <a:xfrm>
              <a:off x="7738" y="5034"/>
              <a:ext cx="945" cy="312"/>
            </a:xfrm>
            <a:prstGeom prst="rect">
              <a:avLst/>
            </a:prstGeom>
            <a:noFill/>
            <a:ln w="9525">
              <a:noFill/>
              <a:miter lim="800000"/>
              <a:headEnd/>
              <a:tailEnd/>
            </a:ln>
          </p:spPr>
          <p:txBody>
            <a:bodyPr lIns="18000" tIns="0" rIns="18000" bIns="0"/>
            <a:lstStyle/>
            <a:p>
              <a:pPr algn="just">
                <a:lnSpc>
                  <a:spcPct val="125000"/>
                </a:lnSpc>
                <a:buNone/>
              </a:pPr>
              <a:r>
                <a:rPr kumimoji="1" lang="en-US" altLang="zh-CN" sz="2400" b="1" dirty="0"/>
                <a:t>A</a:t>
              </a:r>
              <a:r>
                <a:rPr kumimoji="1" lang="zh-CN" altLang="en-US" sz="2400" b="1" dirty="0">
                  <a:ea typeface="楷体_GB2312" pitchFamily="49" charset="-122"/>
                </a:rPr>
                <a:t>的扇入</a:t>
              </a:r>
              <a:endParaRPr kumimoji="1" lang="zh-CN" altLang="en-US" sz="2400" b="1" dirty="0"/>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5.3.4.</a:t>
            </a:r>
            <a:r>
              <a:rPr lang="zh-CN" altLang="en-US" dirty="0"/>
              <a:t>模块的作用域应该在控制域之内</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b="1" dirty="0">
                <a:solidFill>
                  <a:srgbClr val="FF0000"/>
                </a:solidFill>
                <a:latin typeface="+mn-ea"/>
              </a:rPr>
              <a:t>控制范围：</a:t>
            </a:r>
            <a:r>
              <a:rPr lang="zh-CN" altLang="en-US" b="1" dirty="0">
                <a:solidFill>
                  <a:schemeClr val="tx2"/>
                </a:solidFill>
                <a:latin typeface="+mn-ea"/>
              </a:rPr>
              <a:t>指包含模块本身的所有下属模块。</a:t>
            </a:r>
            <a:endParaRPr lang="en-US" altLang="zh-CN" b="1" dirty="0">
              <a:solidFill>
                <a:schemeClr val="tx2"/>
              </a:solidFill>
              <a:latin typeface="+mn-ea"/>
            </a:endParaRPr>
          </a:p>
          <a:p>
            <a:pPr eaLnBrk="1" hangingPunct="1"/>
            <a:r>
              <a:rPr lang="zh-CN" altLang="en-US" b="1" dirty="0">
                <a:solidFill>
                  <a:srgbClr val="FF0000"/>
                </a:solidFill>
                <a:latin typeface="+mn-ea"/>
              </a:rPr>
              <a:t>作用域：</a:t>
            </a:r>
            <a:r>
              <a:rPr lang="zh-CN" altLang="en-US" b="1" dirty="0">
                <a:solidFill>
                  <a:schemeClr val="tx2"/>
                </a:solidFill>
                <a:latin typeface="+mn-ea"/>
              </a:rPr>
              <a:t>模块内一个条件判断可能引起的的被执行模块。</a:t>
            </a:r>
            <a:endParaRPr lang="en-US" altLang="zh-CN" b="1" dirty="0">
              <a:solidFill>
                <a:schemeClr val="tx2"/>
              </a:solidFill>
              <a:latin typeface="+mn-ea"/>
            </a:endParaRPr>
          </a:p>
          <a:p>
            <a:pPr eaLnBrk="1" hangingPunct="1"/>
            <a:r>
              <a:rPr lang="zh-CN" altLang="en-US" b="1" dirty="0">
                <a:solidFill>
                  <a:schemeClr val="tx2"/>
                </a:solidFill>
                <a:latin typeface="+mn-ea"/>
              </a:rPr>
              <a:t>设计得好的系统，</a:t>
            </a:r>
            <a:r>
              <a:rPr lang="zh-CN" altLang="en-US" b="1" dirty="0">
                <a:solidFill>
                  <a:srgbClr val="FF0000"/>
                </a:solidFill>
                <a:latin typeface="+mn-ea"/>
              </a:rPr>
              <a:t>模块的作用域应在模块的控制范围内</a:t>
            </a:r>
            <a:r>
              <a:rPr lang="zh-CN" altLang="en-US" b="1" dirty="0">
                <a:solidFill>
                  <a:schemeClr val="tx2"/>
                </a:solidFill>
                <a:latin typeface="+mn-ea"/>
              </a:rPr>
              <a:t>。</a:t>
            </a:r>
          </a:p>
          <a:p>
            <a:pPr algn="just">
              <a:lnSpc>
                <a:spcPct val="95000"/>
              </a:lnSpc>
              <a:buClr>
                <a:schemeClr val="accent1"/>
              </a:buClr>
              <a:buSzPct val="80000"/>
              <a:buFont typeface="Wingdings" pitchFamily="2" charset="2"/>
              <a:buNone/>
            </a:pPr>
            <a:r>
              <a:rPr lang="zh-CN" altLang="en-US" b="1" dirty="0">
                <a:solidFill>
                  <a:schemeClr val="tx2"/>
                </a:solidFill>
                <a:latin typeface="+mn-ea"/>
              </a:rPr>
              <a:t>   例</a:t>
            </a:r>
            <a:r>
              <a:rPr lang="en-US" altLang="zh-CN" b="1" dirty="0">
                <a:solidFill>
                  <a:schemeClr val="tx2"/>
                </a:solidFill>
                <a:latin typeface="+mn-ea"/>
              </a:rPr>
              <a:t>: A</a:t>
            </a:r>
            <a:r>
              <a:rPr lang="zh-CN" altLang="en-US" b="1" dirty="0">
                <a:solidFill>
                  <a:schemeClr val="tx2"/>
                </a:solidFill>
                <a:latin typeface="+mn-ea"/>
              </a:rPr>
              <a:t>的控制范围为：</a:t>
            </a:r>
            <a:r>
              <a:rPr lang="en-US" altLang="zh-CN" b="1" dirty="0">
                <a:solidFill>
                  <a:schemeClr val="tx2"/>
                </a:solidFill>
                <a:latin typeface="+mn-ea"/>
              </a:rPr>
              <a:t>A</a:t>
            </a:r>
            <a:r>
              <a:rPr lang="zh-CN" altLang="en-US" b="1" dirty="0">
                <a:solidFill>
                  <a:schemeClr val="tx2"/>
                </a:solidFill>
                <a:latin typeface="+mn-ea"/>
              </a:rPr>
              <a:t>、</a:t>
            </a:r>
            <a:r>
              <a:rPr lang="en-US" altLang="zh-CN" b="1" dirty="0">
                <a:solidFill>
                  <a:schemeClr val="tx2"/>
                </a:solidFill>
                <a:latin typeface="+mn-ea"/>
              </a:rPr>
              <a:t>B</a:t>
            </a:r>
            <a:r>
              <a:rPr lang="zh-CN" altLang="en-US" b="1" dirty="0">
                <a:solidFill>
                  <a:schemeClr val="tx2"/>
                </a:solidFill>
                <a:latin typeface="+mn-ea"/>
              </a:rPr>
              <a:t>、</a:t>
            </a:r>
            <a:r>
              <a:rPr lang="en-US" altLang="zh-CN" b="1" dirty="0">
                <a:solidFill>
                  <a:schemeClr val="tx2"/>
                </a:solidFill>
                <a:latin typeface="+mn-ea"/>
              </a:rPr>
              <a:t>C</a:t>
            </a:r>
            <a:r>
              <a:rPr lang="zh-CN" altLang="en-US" b="1" dirty="0">
                <a:solidFill>
                  <a:schemeClr val="tx2"/>
                </a:solidFill>
                <a:latin typeface="+mn-ea"/>
              </a:rPr>
              <a:t>、</a:t>
            </a:r>
            <a:r>
              <a:rPr lang="en-US" altLang="zh-CN" b="1" dirty="0">
                <a:solidFill>
                  <a:schemeClr val="tx2"/>
                </a:solidFill>
                <a:latin typeface="+mn-ea"/>
              </a:rPr>
              <a:t>D</a:t>
            </a:r>
            <a:r>
              <a:rPr lang="zh-CN" altLang="en-US" b="1" dirty="0">
                <a:solidFill>
                  <a:schemeClr val="tx2"/>
                </a:solidFill>
                <a:latin typeface="+mn-ea"/>
              </a:rPr>
              <a:t>、</a:t>
            </a:r>
            <a:r>
              <a:rPr lang="en-US" altLang="zh-CN" b="1" dirty="0">
                <a:solidFill>
                  <a:schemeClr val="tx2"/>
                </a:solidFill>
                <a:latin typeface="+mn-ea"/>
              </a:rPr>
              <a:t>E</a:t>
            </a:r>
            <a:r>
              <a:rPr lang="zh-CN" altLang="en-US" b="1" dirty="0">
                <a:solidFill>
                  <a:schemeClr val="tx2"/>
                </a:solidFill>
                <a:latin typeface="+mn-ea"/>
              </a:rPr>
              <a:t>、</a:t>
            </a:r>
            <a:r>
              <a:rPr lang="en-US" altLang="zh-CN" b="1" dirty="0">
                <a:solidFill>
                  <a:schemeClr val="tx2"/>
                </a:solidFill>
                <a:latin typeface="+mn-ea"/>
              </a:rPr>
              <a:t>F</a:t>
            </a:r>
          </a:p>
          <a:p>
            <a:pPr algn="just">
              <a:lnSpc>
                <a:spcPct val="95000"/>
              </a:lnSpc>
              <a:buClr>
                <a:schemeClr val="accent1"/>
              </a:buClr>
              <a:buSzPct val="80000"/>
              <a:buFont typeface="Wingdings" pitchFamily="2" charset="2"/>
              <a:buNone/>
            </a:pPr>
            <a:r>
              <a:rPr lang="en-US" altLang="zh-CN" b="1" dirty="0">
                <a:solidFill>
                  <a:schemeClr val="tx2"/>
                </a:solidFill>
                <a:latin typeface="+mn-ea"/>
              </a:rPr>
              <a:t>       </a:t>
            </a:r>
            <a:r>
              <a:rPr lang="zh-CN" altLang="en-US" b="1" dirty="0">
                <a:solidFill>
                  <a:schemeClr val="tx2"/>
                </a:solidFill>
                <a:latin typeface="+mn-ea"/>
              </a:rPr>
              <a:t>若</a:t>
            </a:r>
            <a:r>
              <a:rPr lang="en-US" altLang="zh-CN" b="1" dirty="0">
                <a:solidFill>
                  <a:schemeClr val="tx2"/>
                </a:solidFill>
                <a:latin typeface="+mn-ea"/>
              </a:rPr>
              <a:t>A</a:t>
            </a:r>
            <a:r>
              <a:rPr lang="zh-CN" altLang="en-US" b="1" dirty="0">
                <a:solidFill>
                  <a:schemeClr val="tx2"/>
                </a:solidFill>
                <a:latin typeface="+mn-ea"/>
              </a:rPr>
              <a:t>的作用域也是</a:t>
            </a:r>
            <a:r>
              <a:rPr lang="en-US" altLang="zh-CN" b="1" dirty="0">
                <a:solidFill>
                  <a:schemeClr val="tx2"/>
                </a:solidFill>
                <a:latin typeface="+mn-ea"/>
              </a:rPr>
              <a:t>A</a:t>
            </a:r>
            <a:r>
              <a:rPr lang="zh-CN" altLang="en-US" b="1" dirty="0">
                <a:solidFill>
                  <a:schemeClr val="tx2"/>
                </a:solidFill>
                <a:latin typeface="+mn-ea"/>
              </a:rPr>
              <a:t>、</a:t>
            </a:r>
            <a:r>
              <a:rPr lang="en-US" altLang="zh-CN" b="1" dirty="0">
                <a:solidFill>
                  <a:schemeClr val="tx2"/>
                </a:solidFill>
                <a:latin typeface="+mn-ea"/>
              </a:rPr>
              <a:t>B</a:t>
            </a:r>
            <a:r>
              <a:rPr lang="zh-CN" altLang="en-US" b="1" dirty="0">
                <a:solidFill>
                  <a:schemeClr val="tx2"/>
                </a:solidFill>
                <a:latin typeface="+mn-ea"/>
              </a:rPr>
              <a:t>、</a:t>
            </a:r>
            <a:r>
              <a:rPr lang="en-US" altLang="zh-CN" b="1" dirty="0">
                <a:solidFill>
                  <a:schemeClr val="tx2"/>
                </a:solidFill>
                <a:latin typeface="+mn-ea"/>
              </a:rPr>
              <a:t>C</a:t>
            </a:r>
            <a:r>
              <a:rPr lang="zh-CN" altLang="en-US" b="1" dirty="0">
                <a:solidFill>
                  <a:schemeClr val="tx2"/>
                </a:solidFill>
                <a:latin typeface="+mn-ea"/>
              </a:rPr>
              <a:t>、</a:t>
            </a:r>
            <a:r>
              <a:rPr lang="en-US" altLang="zh-CN" b="1" dirty="0">
                <a:solidFill>
                  <a:schemeClr val="tx2"/>
                </a:solidFill>
                <a:latin typeface="+mn-ea"/>
              </a:rPr>
              <a:t>D</a:t>
            </a:r>
            <a:r>
              <a:rPr lang="zh-CN" altLang="en-US" b="1" dirty="0">
                <a:solidFill>
                  <a:schemeClr val="tx2"/>
                </a:solidFill>
                <a:latin typeface="+mn-ea"/>
              </a:rPr>
              <a:t>、</a:t>
            </a:r>
            <a:r>
              <a:rPr lang="en-US" altLang="zh-CN" b="1" dirty="0">
                <a:solidFill>
                  <a:schemeClr val="tx2"/>
                </a:solidFill>
                <a:latin typeface="+mn-ea"/>
              </a:rPr>
              <a:t>E </a:t>
            </a:r>
            <a:r>
              <a:rPr lang="zh-CN" altLang="en-US" b="1" dirty="0">
                <a:solidFill>
                  <a:schemeClr val="tx2"/>
                </a:solidFill>
                <a:latin typeface="+mn-ea"/>
              </a:rPr>
              <a:t>、</a:t>
            </a:r>
            <a:r>
              <a:rPr lang="en-US" altLang="zh-CN" b="1" dirty="0">
                <a:solidFill>
                  <a:schemeClr val="tx2"/>
                </a:solidFill>
                <a:latin typeface="+mn-ea"/>
              </a:rPr>
              <a:t>F</a:t>
            </a:r>
            <a:r>
              <a:rPr lang="zh-CN" altLang="en-US" b="1" dirty="0">
                <a:solidFill>
                  <a:schemeClr val="tx2"/>
                </a:solidFill>
                <a:latin typeface="+mn-ea"/>
              </a:rPr>
              <a:t>，则是合理的。</a:t>
            </a:r>
          </a:p>
          <a:p>
            <a:pPr algn="just">
              <a:lnSpc>
                <a:spcPct val="95000"/>
              </a:lnSpc>
              <a:buClr>
                <a:schemeClr val="accent1"/>
              </a:buClr>
              <a:buSzPct val="80000"/>
              <a:buFont typeface="Wingdings" pitchFamily="2" charset="2"/>
              <a:buNone/>
            </a:pPr>
            <a:r>
              <a:rPr lang="zh-CN" altLang="en-US" b="1" dirty="0">
                <a:solidFill>
                  <a:schemeClr val="tx2"/>
                </a:solidFill>
                <a:latin typeface="+mn-ea"/>
              </a:rPr>
              <a:t>       若</a:t>
            </a:r>
            <a:r>
              <a:rPr lang="en-US" altLang="zh-CN" b="1" dirty="0">
                <a:solidFill>
                  <a:schemeClr val="tx2"/>
                </a:solidFill>
                <a:latin typeface="+mn-ea"/>
              </a:rPr>
              <a:t>A</a:t>
            </a:r>
            <a:r>
              <a:rPr lang="zh-CN" altLang="en-US" b="1" dirty="0">
                <a:solidFill>
                  <a:schemeClr val="tx2"/>
                </a:solidFill>
                <a:latin typeface="+mn-ea"/>
              </a:rPr>
              <a:t>的判断要影响到</a:t>
            </a:r>
            <a:r>
              <a:rPr lang="en-US" altLang="zh-CN" b="1" dirty="0">
                <a:solidFill>
                  <a:schemeClr val="tx2"/>
                </a:solidFill>
                <a:latin typeface="+mn-ea"/>
              </a:rPr>
              <a:t>G</a:t>
            </a:r>
            <a:r>
              <a:rPr lang="zh-CN" altLang="en-US" b="1" dirty="0">
                <a:solidFill>
                  <a:schemeClr val="tx2"/>
                </a:solidFill>
                <a:latin typeface="+mn-ea"/>
              </a:rPr>
              <a:t>的执行过程，则应调整软件结构。</a:t>
            </a:r>
          </a:p>
          <a:p>
            <a:pPr eaLnBrk="1" hangingPunct="1"/>
            <a:endParaRPr lang="zh-CN" altLang="en-US" b="1" dirty="0">
              <a:solidFill>
                <a:schemeClr val="tx2"/>
              </a:solidFill>
              <a:latin typeface="+mn-ea"/>
            </a:endParaRPr>
          </a:p>
          <a:p>
            <a:pPr eaLnBrk="1" hangingPunct="1">
              <a:lnSpc>
                <a:spcPct val="115000"/>
              </a:lnSpc>
            </a:pPr>
            <a:endParaRPr lang="zh-CN" altLang="en-US" b="1" dirty="0">
              <a:solidFill>
                <a:schemeClr val="tx2"/>
              </a:solidFill>
              <a:latin typeface="+mn-ea"/>
            </a:endParaRPr>
          </a:p>
          <a:p>
            <a:pPr eaLnBrk="1" hangingPunct="1">
              <a:lnSpc>
                <a:spcPct val="115000"/>
              </a:lnSpc>
            </a:pPr>
            <a:endParaRPr lang="en-US" altLang="zh-CN" b="1" dirty="0">
              <a:solidFill>
                <a:schemeClr val="tx2"/>
              </a:solidFill>
              <a:latin typeface="+mn-ea"/>
            </a:endParaRPr>
          </a:p>
        </p:txBody>
      </p:sp>
      <p:pic>
        <p:nvPicPr>
          <p:cNvPr id="4" name="Picture 6" descr="6"/>
          <p:cNvPicPr>
            <a:picLocks noChangeAspect="1" noChangeArrowheads="1"/>
          </p:cNvPicPr>
          <p:nvPr/>
        </p:nvPicPr>
        <p:blipFill>
          <a:blip r:embed="rId3"/>
          <a:srcRect/>
          <a:stretch>
            <a:fillRect/>
          </a:stretch>
        </p:blipFill>
        <p:spPr>
          <a:xfrm>
            <a:off x="1785918" y="3070240"/>
            <a:ext cx="4752975" cy="2501900"/>
          </a:xfrm>
          <a:prstGeom prst="rect">
            <a:avLst/>
          </a:prstGeom>
          <a:noFill/>
        </p:spPr>
      </p:pic>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5.3.4.</a:t>
            </a:r>
            <a:r>
              <a:rPr lang="zh-CN" altLang="en-US" dirty="0"/>
              <a:t>模块的作用域应该在控制域之内</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rgbClr val="FF0000"/>
                </a:solidFill>
                <a:latin typeface="+mn-ea"/>
              </a:rPr>
              <a:t>修改软件结构使作用域是控制域的子集的方法：</a:t>
            </a:r>
            <a:endParaRPr lang="en-US" altLang="zh-CN" sz="2400" b="1" dirty="0">
              <a:solidFill>
                <a:srgbClr val="FF0000"/>
              </a:solidFill>
              <a:latin typeface="+mn-ea"/>
            </a:endParaRPr>
          </a:p>
          <a:p>
            <a:pPr eaLnBrk="1" hangingPunct="1"/>
            <a:endParaRPr lang="en-US" altLang="zh-CN" sz="2400" b="1" dirty="0">
              <a:solidFill>
                <a:schemeClr val="tx2"/>
              </a:solidFill>
              <a:latin typeface="+mn-ea"/>
            </a:endParaRPr>
          </a:p>
          <a:p>
            <a:pPr eaLnBrk="1" hangingPunct="1">
              <a:lnSpc>
                <a:spcPct val="115000"/>
              </a:lnSpc>
            </a:pPr>
            <a:r>
              <a:rPr lang="zh-CN" altLang="en-US" sz="2000" b="1" dirty="0">
                <a:latin typeface="+mn-ea"/>
              </a:rPr>
              <a:t>一个方法是把做判定的点往上移，例如，把判定从模块</a:t>
            </a:r>
            <a:r>
              <a:rPr lang="en-US" altLang="zh-CN" sz="2000" b="1" dirty="0">
                <a:latin typeface="+mn-ea"/>
              </a:rPr>
              <a:t>A</a:t>
            </a:r>
            <a:r>
              <a:rPr lang="zh-CN" altLang="en-US" sz="2000" b="1" dirty="0">
                <a:latin typeface="+mn-ea"/>
              </a:rPr>
              <a:t>中移到模块</a:t>
            </a:r>
            <a:r>
              <a:rPr lang="en-US" altLang="zh-CN" sz="2000" b="1" dirty="0">
                <a:latin typeface="+mn-ea"/>
              </a:rPr>
              <a:t>M</a:t>
            </a:r>
            <a:r>
              <a:rPr lang="zh-CN" altLang="en-US" sz="2000" b="1" dirty="0">
                <a:latin typeface="+mn-ea"/>
              </a:rPr>
              <a:t>中。</a:t>
            </a:r>
          </a:p>
          <a:p>
            <a:pPr eaLnBrk="1" hangingPunct="1">
              <a:lnSpc>
                <a:spcPct val="115000"/>
              </a:lnSpc>
            </a:pPr>
            <a:r>
              <a:rPr lang="zh-CN" altLang="en-US" sz="2000" b="1" dirty="0">
                <a:latin typeface="+mn-ea"/>
              </a:rPr>
              <a:t>另一个方法是把那些在作用域内但不在控制域内的模块移到控制域内，例如，把模块</a:t>
            </a:r>
            <a:r>
              <a:rPr lang="en-US" altLang="zh-CN" sz="2000" b="1" dirty="0">
                <a:latin typeface="+mn-ea"/>
              </a:rPr>
              <a:t>G</a:t>
            </a:r>
            <a:r>
              <a:rPr lang="zh-CN" altLang="en-US" sz="2000" b="1" dirty="0">
                <a:latin typeface="+mn-ea"/>
              </a:rPr>
              <a:t>移到模块</a:t>
            </a:r>
            <a:r>
              <a:rPr lang="en-US" altLang="zh-CN" sz="2000" b="1" dirty="0">
                <a:latin typeface="+mn-ea"/>
              </a:rPr>
              <a:t>A</a:t>
            </a:r>
            <a:r>
              <a:rPr lang="zh-CN" altLang="en-US" sz="2000" b="1" dirty="0">
                <a:latin typeface="+mn-ea"/>
              </a:rPr>
              <a:t>的下面，成为它的直属下级模块。</a:t>
            </a: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5.3.5.</a:t>
            </a:r>
            <a:r>
              <a:rPr lang="zh-CN" altLang="en-US" dirty="0">
                <a:latin typeface="宋体" charset="-122"/>
              </a:rPr>
              <a:t>尽量降低模块接口的复杂程度</a:t>
            </a:r>
            <a:endParaRPr lang="zh-CN" altLang="en-US" dirty="0"/>
          </a:p>
        </p:txBody>
      </p:sp>
      <p:sp>
        <p:nvSpPr>
          <p:cNvPr id="33795" name="内容占位符 2"/>
          <p:cNvSpPr>
            <a:spLocks noGrp="1"/>
          </p:cNvSpPr>
          <p:nvPr>
            <p:ph idx="1"/>
          </p:nvPr>
        </p:nvSpPr>
        <p:spPr>
          <a:xfrm>
            <a:off x="100042" y="1000124"/>
            <a:ext cx="8686800" cy="4643453"/>
          </a:xfrm>
        </p:spPr>
        <p:txBody>
          <a:bodyPr/>
          <a:lstStyle/>
          <a:p>
            <a:pPr eaLnBrk="1" hangingPunct="1">
              <a:lnSpc>
                <a:spcPct val="90000"/>
              </a:lnSpc>
            </a:pPr>
            <a:r>
              <a:rPr lang="zh-CN" altLang="en-US" sz="2300" b="1" dirty="0">
                <a:solidFill>
                  <a:schemeClr val="tx2"/>
                </a:solidFill>
                <a:latin typeface="+mn-ea"/>
              </a:rPr>
              <a:t>接口设计原则：</a:t>
            </a:r>
            <a:r>
              <a:rPr lang="zh-CN" altLang="en-US" sz="2300" b="1" dirty="0">
                <a:solidFill>
                  <a:srgbClr val="FF0000"/>
                </a:solidFill>
                <a:latin typeface="+mn-ea"/>
              </a:rPr>
              <a:t>易理解，传递信息简单且与模块功能一致</a:t>
            </a:r>
            <a:r>
              <a:rPr lang="zh-CN" altLang="en-US" sz="2300" b="1" dirty="0">
                <a:solidFill>
                  <a:schemeClr val="tx2"/>
                </a:solidFill>
                <a:latin typeface="+mn-ea"/>
              </a:rPr>
              <a:t>。</a:t>
            </a:r>
          </a:p>
          <a:p>
            <a:pPr algn="just">
              <a:lnSpc>
                <a:spcPct val="110000"/>
              </a:lnSpc>
              <a:spcBef>
                <a:spcPct val="25000"/>
              </a:spcBef>
              <a:buClr>
                <a:schemeClr val="accent1"/>
              </a:buClr>
              <a:buSzPct val="80000"/>
              <a:buFont typeface="Wingdings" pitchFamily="2" charset="2"/>
              <a:buNone/>
            </a:pPr>
            <a:r>
              <a:rPr lang="zh-CN" altLang="en-US" sz="2300" b="1" dirty="0">
                <a:solidFill>
                  <a:schemeClr val="tx2"/>
                </a:solidFill>
                <a:latin typeface="+mn-ea"/>
              </a:rPr>
              <a:t>        例：求一元二次方程的根：</a:t>
            </a:r>
            <a:r>
              <a:rPr lang="en-US" altLang="zh-CN" sz="2300" b="1" dirty="0">
                <a:solidFill>
                  <a:schemeClr val="tx2"/>
                </a:solidFill>
                <a:latin typeface="+mn-ea"/>
              </a:rPr>
              <a:t>         </a:t>
            </a:r>
          </a:p>
          <a:p>
            <a:pPr algn="just">
              <a:lnSpc>
                <a:spcPct val="110000"/>
              </a:lnSpc>
              <a:spcBef>
                <a:spcPct val="25000"/>
              </a:spcBef>
              <a:buClr>
                <a:schemeClr val="accent1"/>
              </a:buClr>
              <a:buSzPct val="80000"/>
              <a:buFont typeface="Wingdings" pitchFamily="2" charset="2"/>
              <a:buNone/>
            </a:pPr>
            <a:endParaRPr lang="en-US" altLang="zh-CN" sz="2300" b="1" dirty="0">
              <a:solidFill>
                <a:schemeClr val="tx2"/>
              </a:solidFill>
              <a:latin typeface="+mn-ea"/>
            </a:endParaRPr>
          </a:p>
          <a:p>
            <a:pPr algn="just">
              <a:lnSpc>
                <a:spcPct val="110000"/>
              </a:lnSpc>
              <a:spcBef>
                <a:spcPct val="25000"/>
              </a:spcBef>
              <a:buClr>
                <a:schemeClr val="accent1"/>
              </a:buClr>
              <a:buSzPct val="80000"/>
              <a:buFont typeface="Wingdings" pitchFamily="2" charset="2"/>
              <a:buNone/>
            </a:pPr>
            <a:endParaRPr lang="zh-CN" altLang="en-US" sz="2300" b="1" dirty="0">
              <a:solidFill>
                <a:schemeClr val="tx2"/>
              </a:solidFill>
              <a:latin typeface="+mn-ea"/>
            </a:endParaRPr>
          </a:p>
          <a:p>
            <a:pPr algn="just">
              <a:lnSpc>
                <a:spcPct val="110000"/>
              </a:lnSpc>
              <a:spcBef>
                <a:spcPct val="25000"/>
              </a:spcBef>
              <a:buClr>
                <a:schemeClr val="accent1"/>
              </a:buClr>
              <a:buSzPct val="80000"/>
              <a:buFont typeface="Wingdings" pitchFamily="2" charset="2"/>
              <a:buNone/>
            </a:pPr>
            <a:r>
              <a:rPr lang="zh-CN" altLang="en-US" sz="2300" b="1" dirty="0">
                <a:solidFill>
                  <a:schemeClr val="tx2"/>
                </a:solidFill>
                <a:latin typeface="+mn-ea"/>
              </a:rPr>
              <a:t>         </a:t>
            </a:r>
            <a:r>
              <a:rPr lang="en-US" altLang="zh-CN" sz="2300" b="1" dirty="0" err="1">
                <a:solidFill>
                  <a:schemeClr val="tx2"/>
                </a:solidFill>
                <a:latin typeface="+mn-ea"/>
              </a:rPr>
              <a:t>Quad_Root</a:t>
            </a:r>
            <a:r>
              <a:rPr lang="en-US" altLang="zh-CN" sz="2300" b="1" dirty="0">
                <a:solidFill>
                  <a:schemeClr val="tx2"/>
                </a:solidFill>
                <a:latin typeface="+mn-ea"/>
              </a:rPr>
              <a:t>(</a:t>
            </a:r>
            <a:r>
              <a:rPr lang="en-US" altLang="zh-CN" sz="2300" b="1" dirty="0" err="1">
                <a:solidFill>
                  <a:schemeClr val="tx2"/>
                </a:solidFill>
                <a:latin typeface="+mn-ea"/>
              </a:rPr>
              <a:t>Tal,x</a:t>
            </a:r>
            <a:r>
              <a:rPr lang="en-US" altLang="zh-CN" sz="2300" b="1" dirty="0">
                <a:solidFill>
                  <a:schemeClr val="tx2"/>
                </a:solidFill>
                <a:latin typeface="+mn-ea"/>
              </a:rPr>
              <a:t>); </a:t>
            </a:r>
          </a:p>
          <a:p>
            <a:pPr algn="just">
              <a:lnSpc>
                <a:spcPct val="110000"/>
              </a:lnSpc>
              <a:spcBef>
                <a:spcPct val="25000"/>
              </a:spcBef>
              <a:buClr>
                <a:schemeClr val="accent1"/>
              </a:buClr>
              <a:buSzPct val="80000"/>
              <a:buFont typeface="Wingdings" pitchFamily="2" charset="2"/>
              <a:buNone/>
            </a:pPr>
            <a:r>
              <a:rPr lang="en-US" altLang="zh-CN" sz="2300" b="1" dirty="0">
                <a:solidFill>
                  <a:schemeClr val="tx2"/>
                </a:solidFill>
                <a:latin typeface="+mn-ea"/>
              </a:rPr>
              <a:t>              Tal--</a:t>
            </a:r>
            <a:r>
              <a:rPr lang="zh-CN" altLang="en-US" sz="2300" b="1" dirty="0">
                <a:solidFill>
                  <a:schemeClr val="tx2"/>
                </a:solidFill>
                <a:latin typeface="+mn-ea"/>
              </a:rPr>
              <a:t>系数数组；</a:t>
            </a:r>
          </a:p>
          <a:p>
            <a:pPr algn="just">
              <a:lnSpc>
                <a:spcPct val="110000"/>
              </a:lnSpc>
              <a:spcBef>
                <a:spcPct val="25000"/>
              </a:spcBef>
              <a:buClr>
                <a:schemeClr val="accent1"/>
              </a:buClr>
              <a:buSzPct val="80000"/>
              <a:buFont typeface="Wingdings" pitchFamily="2" charset="2"/>
              <a:buNone/>
            </a:pPr>
            <a:r>
              <a:rPr lang="zh-CN" altLang="en-US" sz="2300" b="1" dirty="0">
                <a:solidFill>
                  <a:schemeClr val="tx2"/>
                </a:solidFill>
                <a:latin typeface="+mn-ea"/>
              </a:rPr>
              <a:t>              </a:t>
            </a:r>
            <a:r>
              <a:rPr lang="en-US" altLang="zh-CN" sz="2300" b="1" dirty="0">
                <a:solidFill>
                  <a:schemeClr val="tx2"/>
                </a:solidFill>
                <a:latin typeface="+mn-ea"/>
              </a:rPr>
              <a:t>x--</a:t>
            </a:r>
            <a:r>
              <a:rPr lang="zh-CN" altLang="en-US" sz="2300" b="1" dirty="0">
                <a:solidFill>
                  <a:schemeClr val="tx2"/>
                </a:solidFill>
                <a:latin typeface="+mn-ea"/>
              </a:rPr>
              <a:t>根数组</a:t>
            </a:r>
          </a:p>
          <a:p>
            <a:pPr algn="just">
              <a:lnSpc>
                <a:spcPct val="110000"/>
              </a:lnSpc>
              <a:spcBef>
                <a:spcPct val="25000"/>
              </a:spcBef>
              <a:buClr>
                <a:schemeClr val="accent1"/>
              </a:buClr>
              <a:buSzPct val="80000"/>
              <a:buFont typeface="Wingdings" pitchFamily="2" charset="2"/>
              <a:buNone/>
            </a:pPr>
            <a:r>
              <a:rPr lang="zh-CN" altLang="en-US" sz="2300" b="1" dirty="0">
                <a:solidFill>
                  <a:schemeClr val="tx2"/>
                </a:solidFill>
                <a:latin typeface="+mn-ea"/>
              </a:rPr>
              <a:t>         </a:t>
            </a:r>
            <a:r>
              <a:rPr lang="en-US" altLang="zh-CN" sz="2300" b="1" dirty="0" err="1">
                <a:solidFill>
                  <a:schemeClr val="tx2"/>
                </a:solidFill>
                <a:latin typeface="+mn-ea"/>
              </a:rPr>
              <a:t>Quad_Root</a:t>
            </a:r>
            <a:r>
              <a:rPr lang="en-US" altLang="zh-CN" sz="2300" b="1" dirty="0">
                <a:solidFill>
                  <a:schemeClr val="tx2"/>
                </a:solidFill>
                <a:latin typeface="+mn-ea"/>
              </a:rPr>
              <a:t>(a,b,c,Root1,Root2);</a:t>
            </a:r>
          </a:p>
          <a:p>
            <a:pPr algn="just">
              <a:lnSpc>
                <a:spcPct val="110000"/>
              </a:lnSpc>
              <a:spcBef>
                <a:spcPct val="25000"/>
              </a:spcBef>
              <a:buClr>
                <a:schemeClr val="accent1"/>
              </a:buClr>
              <a:buSzPct val="80000"/>
              <a:buFont typeface="Wingdings" pitchFamily="2" charset="2"/>
              <a:buNone/>
            </a:pPr>
            <a:r>
              <a:rPr lang="en-US" altLang="zh-CN" sz="2300" b="1" dirty="0">
                <a:solidFill>
                  <a:schemeClr val="tx2"/>
                </a:solidFill>
                <a:latin typeface="+mn-ea"/>
              </a:rPr>
              <a:t>     </a:t>
            </a:r>
            <a:r>
              <a:rPr lang="zh-CN" altLang="en-US" sz="2300" b="1" dirty="0">
                <a:solidFill>
                  <a:srgbClr val="FF0000"/>
                </a:solidFill>
                <a:latin typeface="+mn-ea"/>
              </a:rPr>
              <a:t>接口复杂或不一致，是紧耦合或低内聚的征兆。</a:t>
            </a:r>
          </a:p>
          <a:p>
            <a:pPr algn="just">
              <a:lnSpc>
                <a:spcPct val="110000"/>
              </a:lnSpc>
              <a:spcBef>
                <a:spcPct val="25000"/>
              </a:spcBef>
              <a:buClr>
                <a:schemeClr val="accent1"/>
              </a:buClr>
              <a:buSzPct val="80000"/>
              <a:buFont typeface="Wingdings" pitchFamily="2" charset="2"/>
              <a:buNone/>
            </a:pPr>
            <a:r>
              <a:rPr lang="zh-CN" altLang="en-US" sz="2300" b="1" dirty="0">
                <a:solidFill>
                  <a:srgbClr val="FF0000"/>
                </a:solidFill>
                <a:latin typeface="+mn-ea"/>
              </a:rPr>
              <a:t>     尽可能不用全局变量是降低接口复杂性的一个方面。</a:t>
            </a:r>
          </a:p>
          <a:p>
            <a:pPr eaLnBrk="1" hangingPunct="1">
              <a:lnSpc>
                <a:spcPct val="115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pic>
        <p:nvPicPr>
          <p:cNvPr id="3" name="图片 2">
            <a:extLst>
              <a:ext uri="{FF2B5EF4-FFF2-40B4-BE49-F238E27FC236}">
                <a16:creationId xmlns:a16="http://schemas.microsoft.com/office/drawing/2014/main" id="{EC54E755-9113-4600-9931-F278394B0AD6}"/>
              </a:ext>
            </a:extLst>
          </p:cNvPr>
          <p:cNvPicPr>
            <a:picLocks noChangeAspect="1"/>
          </p:cNvPicPr>
          <p:nvPr/>
        </p:nvPicPr>
        <p:blipFill>
          <a:blip r:embed="rId3"/>
          <a:stretch>
            <a:fillRect/>
          </a:stretch>
        </p:blipFill>
        <p:spPr>
          <a:xfrm>
            <a:off x="1714689" y="1844824"/>
            <a:ext cx="4780657" cy="1047389"/>
          </a:xfrm>
          <a:prstGeom prst="rect">
            <a:avLst/>
          </a:prstGeom>
        </p:spPr>
      </p:pic>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a:t>
            </a:r>
            <a:r>
              <a:rPr lang="zh-CN" altLang="en-US" dirty="0">
                <a:latin typeface="宋体" charset="-122"/>
              </a:rPr>
              <a:t>尽量降低模块接口的复杂程度</a:t>
            </a:r>
            <a:endParaRPr lang="zh-CN" altLang="en-US" dirty="0"/>
          </a:p>
        </p:txBody>
      </p:sp>
      <p:pic>
        <p:nvPicPr>
          <p:cNvPr id="174082" name="Picture 2"/>
          <p:cNvPicPr>
            <a:picLocks noChangeAspect="1" noChangeArrowheads="1"/>
          </p:cNvPicPr>
          <p:nvPr/>
        </p:nvPicPr>
        <p:blipFill>
          <a:blip r:embed="rId3"/>
          <a:srcRect/>
          <a:stretch>
            <a:fillRect/>
          </a:stretch>
        </p:blipFill>
        <p:spPr bwMode="auto">
          <a:xfrm>
            <a:off x="0" y="0"/>
            <a:ext cx="9144000" cy="6643710"/>
          </a:xfrm>
          <a:prstGeom prst="rect">
            <a:avLst/>
          </a:prstGeom>
          <a:noFill/>
          <a:ln w="9525">
            <a:noFill/>
            <a:miter lim="800000"/>
            <a:headEnd/>
            <a:tailEnd/>
          </a:ln>
          <a:effectLst/>
        </p:spPr>
      </p:pic>
    </p:spTree>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5.3.6.</a:t>
            </a:r>
            <a:r>
              <a:rPr lang="zh-CN" altLang="en-US" dirty="0"/>
              <a:t>设计单入口单出口的模块</a:t>
            </a:r>
          </a:p>
        </p:txBody>
      </p:sp>
      <p:sp>
        <p:nvSpPr>
          <p:cNvPr id="33795" name="内容占位符 2"/>
          <p:cNvSpPr>
            <a:spLocks noGrp="1"/>
          </p:cNvSpPr>
          <p:nvPr>
            <p:ph idx="1"/>
          </p:nvPr>
        </p:nvSpPr>
        <p:spPr>
          <a:xfrm>
            <a:off x="100042" y="1000124"/>
            <a:ext cx="8686800" cy="4643453"/>
          </a:xfrm>
        </p:spPr>
        <p:txBody>
          <a:bodyPr/>
          <a:lstStyle/>
          <a:p>
            <a:pPr eaLnBrk="1" hangingPunct="1">
              <a:spcAft>
                <a:spcPct val="50000"/>
              </a:spcAft>
            </a:pPr>
            <a:r>
              <a:rPr lang="zh-CN" altLang="en-US" sz="2400" b="1" dirty="0">
                <a:solidFill>
                  <a:schemeClr val="tx2"/>
                </a:solidFill>
                <a:latin typeface="+mn-ea"/>
              </a:rPr>
              <a:t>不要出现内容耦合。</a:t>
            </a:r>
          </a:p>
          <a:p>
            <a:pPr eaLnBrk="1" hangingPunct="1">
              <a:spcAft>
                <a:spcPct val="50000"/>
              </a:spcAft>
            </a:pPr>
            <a:r>
              <a:rPr lang="zh-CN" altLang="en-US" sz="2400" b="1" dirty="0">
                <a:solidFill>
                  <a:schemeClr val="tx2"/>
                </a:solidFill>
                <a:latin typeface="+mn-ea"/>
              </a:rPr>
              <a:t>从顶部进入模块，从底部退出模块：</a:t>
            </a:r>
            <a:r>
              <a:rPr lang="zh-CN" altLang="en-US" sz="2400" b="1" dirty="0">
                <a:solidFill>
                  <a:srgbClr val="FF0000"/>
                </a:solidFill>
                <a:latin typeface="+mn-ea"/>
              </a:rPr>
              <a:t>对模块的执行，通过模块调用语句进入模块，模块执行完后应返回到模块调用语句的下一个语句位置</a:t>
            </a:r>
          </a:p>
          <a:p>
            <a:pPr eaLnBrk="1" hangingPunct="1">
              <a:spcAft>
                <a:spcPct val="50000"/>
              </a:spcAft>
            </a:pPr>
            <a:r>
              <a:rPr lang="zh-CN" altLang="en-US" sz="2400" b="1" dirty="0">
                <a:solidFill>
                  <a:schemeClr val="tx2"/>
                </a:solidFill>
                <a:latin typeface="+mn-ea"/>
              </a:rPr>
              <a:t>易理解，易维护。</a:t>
            </a:r>
            <a:endParaRPr lang="en-US" altLang="zh-CN" sz="2400" b="1" dirty="0">
              <a:solidFill>
                <a:schemeClr val="tx2"/>
              </a:solidFill>
              <a:latin typeface="+mn-ea"/>
            </a:endParaRPr>
          </a:p>
          <a:p>
            <a:pPr eaLnBrk="1" hangingPunct="1">
              <a:spcAft>
                <a:spcPct val="50000"/>
              </a:spcAft>
            </a:pPr>
            <a:r>
              <a:rPr lang="zh-CN" altLang="en-US" sz="2400" b="1" dirty="0">
                <a:solidFill>
                  <a:srgbClr val="0000FF"/>
                </a:solidFill>
                <a:latin typeface="+mn-ea"/>
              </a:rPr>
              <a:t>订单支付：根据订单编号查询订单金额，调用支付功能（入参：金额，出</a:t>
            </a:r>
            <a:r>
              <a:rPr lang="zh-CN" altLang="en-US" sz="2400" b="1">
                <a:solidFill>
                  <a:srgbClr val="0000FF"/>
                </a:solidFill>
                <a:latin typeface="+mn-ea"/>
              </a:rPr>
              <a:t>参：交易流水号、支付</a:t>
            </a:r>
            <a:r>
              <a:rPr lang="zh-CN" altLang="en-US" sz="2400" b="1" dirty="0">
                <a:solidFill>
                  <a:srgbClr val="0000FF"/>
                </a:solidFill>
                <a:latin typeface="+mn-ea"/>
              </a:rPr>
              <a:t>状态），更新订单的状态，调用支付功能结束后，必须返回到修改订单状态。</a:t>
            </a:r>
            <a:endParaRPr lang="en-US" altLang="zh-CN" sz="2400" b="1" dirty="0">
              <a:solidFill>
                <a:srgbClr val="0000FF"/>
              </a:solidFill>
              <a:latin typeface="+mn-ea"/>
            </a:endParaRPr>
          </a:p>
          <a:p>
            <a:pPr eaLnBrk="1" hangingPunct="1">
              <a:spcAft>
                <a:spcPct val="50000"/>
              </a:spcAft>
            </a:pPr>
            <a:r>
              <a:rPr lang="zh-CN" altLang="en-US" sz="2400" b="1" dirty="0">
                <a:solidFill>
                  <a:srgbClr val="0000FF"/>
                </a:solidFill>
                <a:latin typeface="+mn-ea"/>
              </a:rPr>
              <a:t>如果在支付功能直接修改订单状态后直接结束，这种方式不允许，</a:t>
            </a:r>
            <a:r>
              <a:rPr lang="zh-CN" altLang="en-US" sz="2400" b="1" dirty="0">
                <a:solidFill>
                  <a:srgbClr val="FF0000"/>
                </a:solidFill>
                <a:latin typeface="+mn-ea"/>
              </a:rPr>
              <a:t>属于单入口，双出口</a:t>
            </a:r>
            <a:endParaRPr lang="en-US" altLang="zh-CN" sz="2400" b="1" dirty="0">
              <a:solidFill>
                <a:srgbClr val="FF0000"/>
              </a:solidFill>
              <a:latin typeface="+mn-ea"/>
            </a:endParaRPr>
          </a:p>
          <a:p>
            <a:pPr eaLnBrk="1" hangingPunct="1">
              <a:spcAft>
                <a:spcPct val="50000"/>
              </a:spcAft>
            </a:pPr>
            <a:endParaRPr lang="en-US" altLang="zh-CN" sz="2400" b="1" dirty="0">
              <a:solidFill>
                <a:schemeClr val="tx2"/>
              </a:solidFill>
              <a:latin typeface="+mn-ea"/>
            </a:endParaRPr>
          </a:p>
          <a:p>
            <a:pPr eaLnBrk="1" hangingPunct="1">
              <a:spcAft>
                <a:spcPct val="50000"/>
              </a:spcAft>
            </a:pPr>
            <a:endParaRPr lang="zh-CN" altLang="en-US" sz="2400" b="1" dirty="0">
              <a:solidFill>
                <a:schemeClr val="tx2"/>
              </a:solidFill>
              <a:latin typeface="+mn-ea"/>
            </a:endParaRP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5.3.7.</a:t>
            </a:r>
            <a:r>
              <a:rPr lang="zh-CN" altLang="en-US" dirty="0"/>
              <a:t>模块功能应该可以预测</a:t>
            </a:r>
          </a:p>
        </p:txBody>
      </p:sp>
      <p:sp>
        <p:nvSpPr>
          <p:cNvPr id="33795" name="内容占位符 2"/>
          <p:cNvSpPr>
            <a:spLocks noGrp="1"/>
          </p:cNvSpPr>
          <p:nvPr>
            <p:ph idx="1"/>
          </p:nvPr>
        </p:nvSpPr>
        <p:spPr>
          <a:xfrm>
            <a:off x="100042" y="1000124"/>
            <a:ext cx="8686800" cy="4643453"/>
          </a:xfrm>
        </p:spPr>
        <p:txBody>
          <a:bodyPr/>
          <a:lstStyle/>
          <a:p>
            <a:pPr eaLnBrk="1" hangingPunct="1">
              <a:lnSpc>
                <a:spcPct val="115000"/>
              </a:lnSpc>
            </a:pPr>
            <a:r>
              <a:rPr lang="zh-CN" altLang="en-US" sz="2000" b="1" dirty="0">
                <a:latin typeface="+mn-ea"/>
              </a:rPr>
              <a:t>如果一个模块可以当做一个黑盒子，也就是说，只要输入的数据相同就产生同样的输出，这个模块的功能就是可以预测的。</a:t>
            </a:r>
          </a:p>
          <a:p>
            <a:pPr eaLnBrk="1" hangingPunct="1">
              <a:lnSpc>
                <a:spcPct val="115000"/>
              </a:lnSpc>
            </a:pPr>
            <a:r>
              <a:rPr lang="zh-CN" altLang="en-US" sz="2000" b="1" dirty="0">
                <a:latin typeface="+mn-ea"/>
              </a:rPr>
              <a:t>带有内部“存储器”的模块的功能可能是不可预测的，因为它的输出可能取决于内部存储器（例如某个标记）的状态。</a:t>
            </a:r>
          </a:p>
          <a:p>
            <a:pPr eaLnBrk="1" hangingPunct="1">
              <a:lnSpc>
                <a:spcPct val="115000"/>
              </a:lnSpc>
            </a:pPr>
            <a:r>
              <a:rPr lang="zh-CN" altLang="en-US" sz="2000" b="1" dirty="0">
                <a:latin typeface="+mn-ea"/>
              </a:rPr>
              <a:t>由于内部存储器对于上级模块而言是不可见的，所以这样的模块既不易理解又难于测试和维护。</a:t>
            </a: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总体设计总结</a:t>
            </a:r>
          </a:p>
        </p:txBody>
      </p:sp>
      <p:sp>
        <p:nvSpPr>
          <p:cNvPr id="33795" name="内容占位符 2"/>
          <p:cNvSpPr>
            <a:spLocks noGrp="1"/>
          </p:cNvSpPr>
          <p:nvPr>
            <p:ph idx="1"/>
          </p:nvPr>
        </p:nvSpPr>
        <p:spPr>
          <a:xfrm>
            <a:off x="214282" y="1000125"/>
            <a:ext cx="8358246" cy="4357702"/>
          </a:xfrm>
        </p:spPr>
        <p:txBody>
          <a:bodyPr/>
          <a:lstStyle/>
          <a:p>
            <a:pPr eaLnBrk="1" hangingPunct="1">
              <a:lnSpc>
                <a:spcPct val="115000"/>
              </a:lnSpc>
            </a:pPr>
            <a:r>
              <a:rPr lang="zh-CN" altLang="en-US" sz="1800" b="1" dirty="0">
                <a:solidFill>
                  <a:srgbClr val="FF0000"/>
                </a:solidFill>
                <a:latin typeface="+mn-ea"/>
              </a:rPr>
              <a:t>一、总体设计意义：</a:t>
            </a:r>
            <a:r>
              <a:rPr lang="zh-CN" altLang="en-US" sz="1800" b="1" dirty="0">
                <a:latin typeface="+mn-ea"/>
              </a:rPr>
              <a:t>站在全局高度上，花较少成本，从较抽象的层次上分析对比多种可能的系统实现方案和软件结构，从中选出最佳方案和最合理的软件结构，用较低成本开发出高质量的软件系统。</a:t>
            </a:r>
            <a:endParaRPr lang="en-US" altLang="zh-CN" sz="1800" b="1" dirty="0">
              <a:latin typeface="+mn-ea"/>
            </a:endParaRPr>
          </a:p>
          <a:p>
            <a:pPr eaLnBrk="1" hangingPunct="1">
              <a:lnSpc>
                <a:spcPct val="115000"/>
              </a:lnSpc>
            </a:pPr>
            <a:r>
              <a:rPr lang="zh-CN" altLang="en-US" sz="1800" b="1" dirty="0">
                <a:solidFill>
                  <a:srgbClr val="FF0000"/>
                </a:solidFill>
                <a:latin typeface="+mn-ea"/>
              </a:rPr>
              <a:t>二、总体设计目标：</a:t>
            </a:r>
            <a:r>
              <a:rPr lang="zh-CN" altLang="en-US" sz="1800" b="1" dirty="0">
                <a:latin typeface="+mn-ea"/>
              </a:rPr>
              <a:t>设计软件结构（模块、模块之间的关系）</a:t>
            </a:r>
            <a:endParaRPr lang="en-US" altLang="zh-CN" sz="1800" b="1" dirty="0">
              <a:latin typeface="+mn-ea"/>
            </a:endParaRPr>
          </a:p>
          <a:p>
            <a:pPr eaLnBrk="1" hangingPunct="1">
              <a:lnSpc>
                <a:spcPct val="115000"/>
              </a:lnSpc>
            </a:pPr>
            <a:r>
              <a:rPr lang="zh-CN" altLang="en-US" sz="1800" b="1" dirty="0">
                <a:solidFill>
                  <a:srgbClr val="FF0000"/>
                </a:solidFill>
                <a:latin typeface="+mn-ea"/>
              </a:rPr>
              <a:t>三、总体设计依据</a:t>
            </a:r>
            <a:endParaRPr lang="en-US" altLang="zh-CN" sz="1800" b="1" dirty="0">
              <a:solidFill>
                <a:srgbClr val="FF0000"/>
              </a:solidFill>
              <a:latin typeface="+mn-ea"/>
            </a:endParaRPr>
          </a:p>
          <a:p>
            <a:pPr eaLnBrk="1" hangingPunct="1">
              <a:lnSpc>
                <a:spcPct val="115000"/>
              </a:lnSpc>
              <a:buNone/>
            </a:pPr>
            <a:r>
              <a:rPr lang="zh-CN" altLang="en-US" sz="1800" b="1" dirty="0">
                <a:latin typeface="+mn-ea"/>
              </a:rPr>
              <a:t>  </a:t>
            </a:r>
            <a:r>
              <a:rPr lang="en-US" altLang="zh-CN" sz="1800" b="1" dirty="0">
                <a:latin typeface="+mn-ea"/>
              </a:rPr>
              <a:t> </a:t>
            </a:r>
            <a:r>
              <a:rPr lang="zh-CN" altLang="en-US" sz="1800" b="1" dirty="0">
                <a:latin typeface="+mn-ea"/>
              </a:rPr>
              <a:t>数据流图：数据字典</a:t>
            </a:r>
            <a:r>
              <a:rPr lang="en-US" altLang="zh-CN" sz="1800" b="1" dirty="0">
                <a:latin typeface="+mn-ea"/>
              </a:rPr>
              <a:t>/</a:t>
            </a:r>
            <a:r>
              <a:rPr lang="zh-CN" altLang="en-US" sz="1800" b="1" dirty="0">
                <a:latin typeface="+mn-ea"/>
              </a:rPr>
              <a:t>功能模块设计</a:t>
            </a:r>
            <a:r>
              <a:rPr lang="en-US" altLang="zh-CN" sz="1800" b="1" dirty="0">
                <a:latin typeface="+mn-ea"/>
              </a:rPr>
              <a:t>/</a:t>
            </a:r>
            <a:r>
              <a:rPr lang="zh-CN" altLang="en-US" sz="1800" b="1" dirty="0">
                <a:latin typeface="+mn-ea"/>
              </a:rPr>
              <a:t>接口设计；数据字典：数据库设计（表和列）；实体关系图：数据库设计（表间关系）；状态转换图：详细设计</a:t>
            </a:r>
            <a:endParaRPr lang="en-US" altLang="zh-CN" sz="1800" b="1" dirty="0">
              <a:latin typeface="+mn-ea"/>
            </a:endParaRPr>
          </a:p>
          <a:p>
            <a:pPr eaLnBrk="1" hangingPunct="1">
              <a:lnSpc>
                <a:spcPct val="115000"/>
              </a:lnSpc>
            </a:pPr>
            <a:r>
              <a:rPr lang="zh-CN" altLang="en-US" sz="1800" b="1" dirty="0">
                <a:solidFill>
                  <a:srgbClr val="FF0000"/>
                </a:solidFill>
                <a:latin typeface="+mn-ea"/>
              </a:rPr>
              <a:t>四、总体设计的任务</a:t>
            </a:r>
            <a:endParaRPr lang="en-US" altLang="zh-CN" sz="1800" b="1" dirty="0">
              <a:solidFill>
                <a:srgbClr val="FF0000"/>
              </a:solidFill>
              <a:latin typeface="+mn-ea"/>
            </a:endParaRPr>
          </a:p>
          <a:p>
            <a:pPr eaLnBrk="1" hangingPunct="1">
              <a:lnSpc>
                <a:spcPct val="115000"/>
              </a:lnSpc>
              <a:buNone/>
            </a:pPr>
            <a:r>
              <a:rPr lang="en-US" altLang="zh-CN" sz="1800" b="1" dirty="0">
                <a:latin typeface="+mn-ea"/>
              </a:rPr>
              <a:t>   1.</a:t>
            </a:r>
            <a:r>
              <a:rPr lang="zh-CN" altLang="en-US" sz="1800" b="1" dirty="0">
                <a:latin typeface="+mn-ea"/>
              </a:rPr>
              <a:t>数据库设计：确定系统中数据的总体结构（逻辑设计、物理设计、安全性设计）。</a:t>
            </a:r>
            <a:endParaRPr lang="en-US" altLang="zh-CN" sz="1800" b="1" dirty="0">
              <a:latin typeface="+mn-ea"/>
            </a:endParaRPr>
          </a:p>
          <a:p>
            <a:pPr eaLnBrk="1" hangingPunct="1">
              <a:lnSpc>
                <a:spcPct val="115000"/>
              </a:lnSpc>
              <a:buNone/>
            </a:pPr>
            <a:r>
              <a:rPr lang="en-US" altLang="zh-CN" sz="1800" b="1" dirty="0">
                <a:latin typeface="+mn-ea"/>
              </a:rPr>
              <a:t>   2.</a:t>
            </a:r>
            <a:r>
              <a:rPr lang="zh-CN" altLang="en-US" sz="1800" b="1" dirty="0">
                <a:latin typeface="+mn-ea"/>
              </a:rPr>
              <a:t>结构设计：确定模块和模块间的动态调用管理。</a:t>
            </a:r>
            <a:endParaRPr lang="en-US" altLang="zh-CN" sz="1800" b="1" dirty="0">
              <a:latin typeface="+mn-ea"/>
            </a:endParaRPr>
          </a:p>
          <a:p>
            <a:pPr eaLnBrk="1" hangingPunct="1">
              <a:lnSpc>
                <a:spcPct val="115000"/>
              </a:lnSpc>
              <a:buNone/>
            </a:pPr>
            <a:r>
              <a:rPr lang="en-US" altLang="zh-CN" sz="1800" b="1" dirty="0">
                <a:latin typeface="+mn-ea"/>
              </a:rPr>
              <a:t>   3.</a:t>
            </a:r>
            <a:r>
              <a:rPr lang="zh-CN" altLang="en-US" sz="1800" b="1" dirty="0">
                <a:latin typeface="+mn-ea"/>
              </a:rPr>
              <a:t>体系结构设计：确定系统的总体物理实现方案。</a:t>
            </a:r>
            <a:endParaRPr lang="en-US" altLang="zh-CN" sz="1800" b="1" dirty="0">
              <a:latin typeface="+mn-ea"/>
            </a:endParaRPr>
          </a:p>
          <a:p>
            <a:pPr eaLnBrk="1" hangingPunct="1">
              <a:lnSpc>
                <a:spcPct val="115000"/>
              </a:lnSpc>
              <a:buNone/>
            </a:pPr>
            <a:r>
              <a:rPr lang="zh-CN" altLang="en-US" sz="1800" b="1" dirty="0">
                <a:latin typeface="+mn-ea"/>
              </a:rPr>
              <a:t>   </a:t>
            </a:r>
            <a:r>
              <a:rPr lang="en-US" altLang="zh-CN" sz="1800" b="1" dirty="0">
                <a:latin typeface="+mn-ea"/>
              </a:rPr>
              <a:t>4.</a:t>
            </a:r>
            <a:r>
              <a:rPr lang="zh-CN" altLang="en-US" sz="1800" b="1" dirty="0">
                <a:latin typeface="+mn-ea"/>
              </a:rPr>
              <a:t>接口设计：外部接口、人机界面设计</a:t>
            </a:r>
            <a:endParaRPr lang="en-US" altLang="zh-CN" sz="1800" b="1" dirty="0">
              <a:latin typeface="+mn-ea"/>
            </a:endParaRPr>
          </a:p>
          <a:p>
            <a:pPr eaLnBrk="1" hangingPunct="1">
              <a:lnSpc>
                <a:spcPct val="115000"/>
              </a:lnSpc>
              <a:buNone/>
            </a:pPr>
            <a:endParaRPr lang="en-US" altLang="zh-CN" sz="1800" b="1" dirty="0">
              <a:latin typeface="+mn-ea"/>
            </a:endParaRPr>
          </a:p>
        </p:txBody>
      </p:sp>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323850" y="1000108"/>
          <a:ext cx="8496300" cy="4694238"/>
        </p:xfrm>
        <a:graphic>
          <a:graphicData uri="http://schemas.openxmlformats.org/presentationml/2006/ole">
            <mc:AlternateContent xmlns:mc="http://schemas.openxmlformats.org/markup-compatibility/2006">
              <mc:Choice xmlns:v="urn:schemas-microsoft-com:vml" Requires="v">
                <p:oleObj name="Picture" r:id="rId3" imgW="4323600" imgH="2388960" progId="Word.Picture.8">
                  <p:embed/>
                </p:oleObj>
              </mc:Choice>
              <mc:Fallback>
                <p:oleObj name="Picture" r:id="rId3" imgW="4323600" imgH="238896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000108"/>
                        <a:ext cx="8496300" cy="469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4" name="标题 1"/>
          <p:cNvSpPr>
            <a:spLocks noGrp="1"/>
          </p:cNvSpPr>
          <p:nvPr>
            <p:ph type="title"/>
          </p:nvPr>
        </p:nvSpPr>
        <p:spPr>
          <a:xfrm>
            <a:off x="457200" y="274638"/>
            <a:ext cx="6778625" cy="654050"/>
          </a:xfrm>
        </p:spPr>
        <p:txBody>
          <a:bodyPr/>
          <a:lstStyle/>
          <a:p>
            <a:r>
              <a:rPr lang="zh-CN" altLang="en-US" dirty="0"/>
              <a:t>系统设计的过程</a:t>
            </a:r>
          </a:p>
        </p:txBody>
      </p:sp>
      <p:sp>
        <p:nvSpPr>
          <p:cNvPr id="5" name="TextBox 4"/>
          <p:cNvSpPr txBox="1"/>
          <p:nvPr/>
        </p:nvSpPr>
        <p:spPr>
          <a:xfrm>
            <a:off x="8340575" y="3071810"/>
            <a:ext cx="803425" cy="830997"/>
          </a:xfrm>
          <a:prstGeom prst="rect">
            <a:avLst/>
          </a:prstGeom>
          <a:noFill/>
        </p:spPr>
        <p:txBody>
          <a:bodyPr wrap="none" rtlCol="0">
            <a:spAutoFit/>
          </a:bodyPr>
          <a:lstStyle/>
          <a:p>
            <a:pPr>
              <a:buNone/>
            </a:pPr>
            <a:r>
              <a:rPr lang="zh-CN" altLang="en-US" sz="2400" b="1" dirty="0">
                <a:solidFill>
                  <a:srgbClr val="0000FF"/>
                </a:solidFill>
                <a:latin typeface="楷体" pitchFamily="49" charset="-122"/>
                <a:ea typeface="楷体" pitchFamily="49" charset="-122"/>
              </a:rPr>
              <a:t>总体</a:t>
            </a:r>
            <a:endParaRPr lang="en-US" altLang="zh-CN" sz="2400" b="1" dirty="0">
              <a:solidFill>
                <a:srgbClr val="0000FF"/>
              </a:solidFill>
              <a:latin typeface="楷体" pitchFamily="49" charset="-122"/>
              <a:ea typeface="楷体" pitchFamily="49" charset="-122"/>
            </a:endParaRPr>
          </a:p>
          <a:p>
            <a:pPr>
              <a:buNone/>
            </a:pPr>
            <a:r>
              <a:rPr lang="zh-CN" altLang="en-US" sz="2400" b="1" dirty="0">
                <a:solidFill>
                  <a:srgbClr val="0000FF"/>
                </a:solidFill>
                <a:latin typeface="楷体" pitchFamily="49" charset="-122"/>
                <a:ea typeface="楷体" pitchFamily="49" charset="-122"/>
              </a:rPr>
              <a:t>设计</a:t>
            </a:r>
          </a:p>
        </p:txBody>
      </p:sp>
      <p:sp>
        <p:nvSpPr>
          <p:cNvPr id="6" name="TextBox 5"/>
          <p:cNvSpPr txBox="1"/>
          <p:nvPr/>
        </p:nvSpPr>
        <p:spPr>
          <a:xfrm>
            <a:off x="7769103" y="2285992"/>
            <a:ext cx="803425" cy="830997"/>
          </a:xfrm>
          <a:prstGeom prst="rect">
            <a:avLst/>
          </a:prstGeom>
          <a:noFill/>
        </p:spPr>
        <p:txBody>
          <a:bodyPr wrap="none" rtlCol="0">
            <a:spAutoFit/>
          </a:bodyPr>
          <a:lstStyle/>
          <a:p>
            <a:pPr>
              <a:buNone/>
            </a:pPr>
            <a:r>
              <a:rPr lang="zh-CN" altLang="en-US" sz="2400" b="1" dirty="0">
                <a:solidFill>
                  <a:srgbClr val="0000FF"/>
                </a:solidFill>
                <a:latin typeface="楷体" pitchFamily="49" charset="-122"/>
                <a:ea typeface="楷体" pitchFamily="49" charset="-122"/>
              </a:rPr>
              <a:t>详细</a:t>
            </a:r>
            <a:endParaRPr lang="en-US" altLang="zh-CN" sz="2400" b="1" dirty="0">
              <a:solidFill>
                <a:srgbClr val="0000FF"/>
              </a:solidFill>
              <a:latin typeface="楷体" pitchFamily="49" charset="-122"/>
              <a:ea typeface="楷体" pitchFamily="49" charset="-122"/>
            </a:endParaRPr>
          </a:p>
          <a:p>
            <a:pPr>
              <a:buNone/>
            </a:pPr>
            <a:r>
              <a:rPr lang="zh-CN" altLang="en-US" sz="2400" b="1" dirty="0">
                <a:solidFill>
                  <a:srgbClr val="0000FF"/>
                </a:solidFill>
                <a:latin typeface="楷体" pitchFamily="49" charset="-122"/>
                <a:ea typeface="楷体" pitchFamily="49" charset="-122"/>
              </a:rPr>
              <a:t>设计</a:t>
            </a:r>
          </a:p>
        </p:txBody>
      </p:sp>
      <p:sp>
        <p:nvSpPr>
          <p:cNvPr id="7" name="下箭头 6"/>
          <p:cNvSpPr/>
          <p:nvPr/>
        </p:nvSpPr>
        <p:spPr bwMode="auto">
          <a:xfrm rot="2673767">
            <a:off x="8160455" y="3804286"/>
            <a:ext cx="285752" cy="571504"/>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pPr>
            <a:endParaRPr kumimoji="0" lang="zh-CN" altLang="en-US" sz="1200" b="0" i="0" u="none" strike="noStrike" cap="none" normalizeH="0" baseline="0">
              <a:ln>
                <a:noFill/>
              </a:ln>
              <a:solidFill>
                <a:srgbClr val="00509B"/>
              </a:solidFill>
              <a:effectLst/>
              <a:latin typeface="Verdana" pitchFamily="34" charset="0"/>
              <a:ea typeface="黑体" pitchFamily="2" charset="-122"/>
            </a:endParaRPr>
          </a:p>
        </p:txBody>
      </p:sp>
      <p:sp>
        <p:nvSpPr>
          <p:cNvPr id="8" name="下箭头 7"/>
          <p:cNvSpPr/>
          <p:nvPr/>
        </p:nvSpPr>
        <p:spPr bwMode="auto">
          <a:xfrm rot="1136185">
            <a:off x="8523244" y="3946620"/>
            <a:ext cx="285752" cy="1064731"/>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pPr>
            <a:endParaRPr kumimoji="0" lang="zh-CN" altLang="en-US" sz="1200" b="0" i="0" u="none" strike="noStrike" cap="none" normalizeH="0" baseline="0" dirty="0">
              <a:ln>
                <a:noFill/>
              </a:ln>
              <a:solidFill>
                <a:srgbClr val="00509B"/>
              </a:solidFill>
              <a:effectLst/>
              <a:latin typeface="Verdana" pitchFamily="34" charset="0"/>
              <a:ea typeface="黑体" pitchFamily="2" charset="-122"/>
            </a:endParaRPr>
          </a:p>
        </p:txBody>
      </p:sp>
      <p:sp>
        <p:nvSpPr>
          <p:cNvPr id="9" name="下箭头 8"/>
          <p:cNvSpPr/>
          <p:nvPr/>
        </p:nvSpPr>
        <p:spPr bwMode="auto">
          <a:xfrm rot="5400000">
            <a:off x="7929585" y="3286123"/>
            <a:ext cx="285752" cy="571504"/>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indent="95250"/>
            <a:endParaRPr lang="zh-CN" altLang="en-US" dirty="0">
              <a:ea typeface="黑体" pitchFamily="2" charset="-122"/>
            </a:endParaRPr>
          </a:p>
        </p:txBody>
      </p:sp>
      <p:sp>
        <p:nvSpPr>
          <p:cNvPr id="10" name="下箭头 9"/>
          <p:cNvSpPr/>
          <p:nvPr/>
        </p:nvSpPr>
        <p:spPr bwMode="auto">
          <a:xfrm rot="5400000">
            <a:off x="7358082" y="2428868"/>
            <a:ext cx="285752" cy="571504"/>
          </a:xfrm>
          <a:prstGeom prst="downArrow">
            <a:avLst/>
          </a:prstGeom>
          <a:solidFill>
            <a:schemeClr val="folHlink"/>
          </a:solidFill>
          <a:ln w="9525" cap="flat" cmpd="sng" algn="ctr">
            <a:noFill/>
            <a:prstDash val="solid"/>
            <a:round/>
            <a:headEnd type="none" w="med" len="med"/>
            <a:tailEnd type="none" w="med" len="med"/>
          </a:ln>
          <a:effectLst/>
        </p:spPr>
        <p:txBody>
          <a:bodyPr vert="horz" wrap="none" lIns="73025" tIns="36512" rIns="73025" bIns="36512" numCol="1" rtlCol="0" anchor="ctr" anchorCtr="0" compatLnSpc="1">
            <a:prstTxWarp prst="textNoShape">
              <a:avLst/>
            </a:prstTxWarp>
          </a:bodyPr>
          <a:lstStyle/>
          <a:p>
            <a:pPr indent="95250"/>
            <a:endParaRPr lang="zh-CN" altLang="en-US" dirty="0">
              <a:ea typeface="黑体" pitchFamily="2" charset="-122"/>
            </a:endParaRP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zh-CN" altLang="en-US" dirty="0"/>
              <a:t>总体设计意义</a:t>
            </a:r>
          </a:p>
        </p:txBody>
      </p:sp>
      <p:pic>
        <p:nvPicPr>
          <p:cNvPr id="4" name="图片 3">
            <a:extLst>
              <a:ext uri="{FF2B5EF4-FFF2-40B4-BE49-F238E27FC236}">
                <a16:creationId xmlns:a16="http://schemas.microsoft.com/office/drawing/2014/main" id="{7FC835C5-53E2-44F3-918A-936ADD24529F}"/>
              </a:ext>
            </a:extLst>
          </p:cNvPr>
          <p:cNvPicPr>
            <a:picLocks noChangeAspect="1"/>
          </p:cNvPicPr>
          <p:nvPr/>
        </p:nvPicPr>
        <p:blipFill>
          <a:blip r:embed="rId3"/>
          <a:stretch>
            <a:fillRect/>
          </a:stretch>
        </p:blipFill>
        <p:spPr>
          <a:xfrm>
            <a:off x="-28395" y="1484784"/>
            <a:ext cx="9144000" cy="3125557"/>
          </a:xfrm>
          <a:prstGeom prst="rect">
            <a:avLst/>
          </a:prstGeom>
        </p:spPr>
      </p:pic>
    </p:spTree>
    <p:extLst>
      <p:ext uri="{BB962C8B-B14F-4D97-AF65-F5344CB8AC3E}">
        <p14:creationId xmlns:p14="http://schemas.microsoft.com/office/powerpoint/2010/main" val="3868225842"/>
      </p:ext>
    </p:extLst>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总体设计总结</a:t>
            </a:r>
          </a:p>
        </p:txBody>
      </p:sp>
      <p:sp>
        <p:nvSpPr>
          <p:cNvPr id="33795" name="内容占位符 2"/>
          <p:cNvSpPr>
            <a:spLocks noGrp="1"/>
          </p:cNvSpPr>
          <p:nvPr>
            <p:ph idx="1"/>
          </p:nvPr>
        </p:nvSpPr>
        <p:spPr>
          <a:xfrm>
            <a:off x="214282" y="1000125"/>
            <a:ext cx="8643998" cy="4572016"/>
          </a:xfrm>
        </p:spPr>
        <p:txBody>
          <a:bodyPr/>
          <a:lstStyle/>
          <a:p>
            <a:pPr eaLnBrk="1" hangingPunct="1">
              <a:lnSpc>
                <a:spcPct val="115000"/>
              </a:lnSpc>
            </a:pPr>
            <a:r>
              <a:rPr lang="zh-CN" altLang="en-US" sz="2000" b="1" dirty="0">
                <a:solidFill>
                  <a:srgbClr val="FF0000"/>
                </a:solidFill>
                <a:latin typeface="+mn-ea"/>
              </a:rPr>
              <a:t>五、总体设计的原理</a:t>
            </a:r>
            <a:endParaRPr lang="en-US" altLang="zh-CN" sz="2000" b="1" dirty="0">
              <a:solidFill>
                <a:srgbClr val="FF0000"/>
              </a:solidFill>
              <a:latin typeface="+mn-ea"/>
            </a:endParaRPr>
          </a:p>
          <a:p>
            <a:pPr eaLnBrk="1" hangingPunct="1">
              <a:lnSpc>
                <a:spcPct val="115000"/>
              </a:lnSpc>
              <a:buNone/>
            </a:pPr>
            <a:r>
              <a:rPr lang="en-US" altLang="zh-CN" sz="2000" b="1" dirty="0">
                <a:solidFill>
                  <a:srgbClr val="FF0000"/>
                </a:solidFill>
                <a:latin typeface="+mn-ea"/>
              </a:rPr>
              <a:t>   1.</a:t>
            </a:r>
            <a:r>
              <a:rPr lang="zh-CN" altLang="en-US" sz="2000" b="1" dirty="0">
                <a:solidFill>
                  <a:srgbClr val="FF0000"/>
                </a:solidFill>
                <a:latin typeface="+mn-ea"/>
              </a:rPr>
              <a:t>模块化：</a:t>
            </a:r>
            <a:r>
              <a:rPr lang="zh-CN" altLang="en-US" sz="2000" b="1" dirty="0">
                <a:latin typeface="+mn-ea"/>
              </a:rPr>
              <a:t>软件设计从难到易的基本方法</a:t>
            </a:r>
            <a:r>
              <a:rPr lang="en-US" altLang="zh-CN" sz="2000" b="1" dirty="0">
                <a:latin typeface="+mn-ea"/>
              </a:rPr>
              <a:t>,</a:t>
            </a:r>
            <a:r>
              <a:rPr lang="zh-CN" altLang="en-US" sz="2000" b="1" dirty="0">
                <a:latin typeface="+mn-ea"/>
              </a:rPr>
              <a:t>作用：结构清晰</a:t>
            </a:r>
            <a:r>
              <a:rPr lang="en-US" altLang="zh-CN" sz="2000" b="1" dirty="0">
                <a:latin typeface="+mn-ea"/>
              </a:rPr>
              <a:t>/</a:t>
            </a:r>
            <a:r>
              <a:rPr lang="zh-CN" altLang="en-US" sz="2000" b="1" dirty="0">
                <a:latin typeface="+mn-ea"/>
              </a:rPr>
              <a:t>容易测试和调试</a:t>
            </a:r>
            <a:r>
              <a:rPr lang="en-US" altLang="zh-CN" sz="2000" b="1" dirty="0">
                <a:latin typeface="+mn-ea"/>
              </a:rPr>
              <a:t>/</a:t>
            </a:r>
            <a:r>
              <a:rPr lang="zh-CN" altLang="en-US" sz="2000" b="1" dirty="0">
                <a:latin typeface="+mn-ea"/>
              </a:rPr>
              <a:t>可修改</a:t>
            </a:r>
            <a:r>
              <a:rPr lang="en-US" altLang="zh-CN" sz="2000" b="1" dirty="0">
                <a:latin typeface="+mn-ea"/>
              </a:rPr>
              <a:t>/</a:t>
            </a:r>
            <a:r>
              <a:rPr lang="zh-CN" altLang="en-US" sz="2000" b="1" dirty="0">
                <a:latin typeface="+mn-ea"/>
              </a:rPr>
              <a:t>可预测</a:t>
            </a:r>
            <a:r>
              <a:rPr lang="en-US" altLang="zh-CN" sz="2000" b="1" dirty="0">
                <a:latin typeface="+mn-ea"/>
              </a:rPr>
              <a:t>/</a:t>
            </a:r>
            <a:r>
              <a:rPr lang="zh-CN" altLang="en-US" sz="2000" b="1" dirty="0">
                <a:latin typeface="+mn-ea"/>
              </a:rPr>
              <a:t>可量化</a:t>
            </a:r>
            <a:r>
              <a:rPr lang="en-US" altLang="zh-CN" sz="2000" b="1" dirty="0">
                <a:latin typeface="+mn-ea"/>
              </a:rPr>
              <a:t>/</a:t>
            </a:r>
            <a:r>
              <a:rPr lang="zh-CN" altLang="en-US" sz="2000" b="1" dirty="0">
                <a:latin typeface="+mn-ea"/>
              </a:rPr>
              <a:t>可跟踪，模块分解应适度</a:t>
            </a:r>
            <a:endParaRPr lang="en-US" altLang="zh-CN" sz="2000" b="1" dirty="0">
              <a:latin typeface="+mn-ea"/>
            </a:endParaRPr>
          </a:p>
          <a:p>
            <a:pPr eaLnBrk="1" hangingPunct="1">
              <a:lnSpc>
                <a:spcPct val="115000"/>
              </a:lnSpc>
              <a:buNone/>
            </a:pPr>
            <a:r>
              <a:rPr lang="en-US" altLang="zh-CN" sz="2000" b="1" dirty="0">
                <a:solidFill>
                  <a:srgbClr val="FF0000"/>
                </a:solidFill>
                <a:latin typeface="+mn-ea"/>
              </a:rPr>
              <a:t>   2.</a:t>
            </a:r>
            <a:r>
              <a:rPr lang="zh-CN" altLang="en-US" sz="2000" b="1" dirty="0">
                <a:solidFill>
                  <a:srgbClr val="FF0000"/>
                </a:solidFill>
                <a:latin typeface="+mn-ea"/>
              </a:rPr>
              <a:t>思维工具：</a:t>
            </a:r>
            <a:r>
              <a:rPr lang="zh-CN" altLang="en-US" sz="2000" b="1" dirty="0">
                <a:latin typeface="+mn-ea"/>
              </a:rPr>
              <a:t>先抽象再求精（自顶向下、逐步求精），抽象：忽略细节、寻找共同点</a:t>
            </a:r>
            <a:endParaRPr lang="en-US" altLang="zh-CN" sz="2000" b="1" dirty="0">
              <a:latin typeface="+mn-ea"/>
            </a:endParaRPr>
          </a:p>
          <a:p>
            <a:pPr eaLnBrk="1" hangingPunct="1">
              <a:lnSpc>
                <a:spcPct val="115000"/>
              </a:lnSpc>
              <a:buNone/>
            </a:pPr>
            <a:r>
              <a:rPr lang="zh-CN" altLang="en-US" sz="2000" b="1" dirty="0">
                <a:solidFill>
                  <a:srgbClr val="FF0000"/>
                </a:solidFill>
                <a:latin typeface="+mn-ea"/>
              </a:rPr>
              <a:t>   </a:t>
            </a:r>
            <a:r>
              <a:rPr lang="en-US" altLang="zh-CN" sz="2000" b="1" dirty="0">
                <a:solidFill>
                  <a:srgbClr val="FF0000"/>
                </a:solidFill>
                <a:latin typeface="+mn-ea"/>
              </a:rPr>
              <a:t>3.</a:t>
            </a:r>
            <a:r>
              <a:rPr lang="zh-CN" altLang="en-US" sz="2000" b="1" dirty="0">
                <a:solidFill>
                  <a:srgbClr val="FF0000"/>
                </a:solidFill>
                <a:latin typeface="+mn-ea"/>
              </a:rPr>
              <a:t>信息隐蔽和局部化：</a:t>
            </a:r>
            <a:r>
              <a:rPr lang="zh-CN" altLang="en-US" sz="2000" b="1" dirty="0">
                <a:latin typeface="+mn-ea"/>
              </a:rPr>
              <a:t>模块内部的处理过程和数据不对外，模块之间只需交换完成软件功能所必需的信息</a:t>
            </a:r>
            <a:endParaRPr lang="en-US" altLang="zh-CN" sz="2000" b="1" dirty="0">
              <a:latin typeface="+mn-ea"/>
            </a:endParaRPr>
          </a:p>
          <a:p>
            <a:pPr eaLnBrk="1" hangingPunct="1">
              <a:lnSpc>
                <a:spcPct val="115000"/>
              </a:lnSpc>
              <a:buNone/>
            </a:pPr>
            <a:r>
              <a:rPr lang="zh-CN" altLang="en-US" sz="2000" b="1" dirty="0">
                <a:solidFill>
                  <a:srgbClr val="FF0000"/>
                </a:solidFill>
                <a:latin typeface="+mn-ea"/>
              </a:rPr>
              <a:t>   </a:t>
            </a:r>
            <a:r>
              <a:rPr lang="en-US" altLang="zh-CN" sz="2000" b="1" dirty="0">
                <a:solidFill>
                  <a:srgbClr val="FF0000"/>
                </a:solidFill>
                <a:latin typeface="+mn-ea"/>
              </a:rPr>
              <a:t>4.</a:t>
            </a:r>
            <a:r>
              <a:rPr lang="zh-CN" altLang="en-US" sz="2000" b="1" dirty="0">
                <a:solidFill>
                  <a:srgbClr val="FF0000"/>
                </a:solidFill>
                <a:latin typeface="+mn-ea"/>
              </a:rPr>
              <a:t> 模块的独立性</a:t>
            </a:r>
            <a:r>
              <a:rPr lang="zh-CN" altLang="en-US" sz="2000" b="1" dirty="0">
                <a:latin typeface="+mn-ea"/>
              </a:rPr>
              <a:t>（模块化、抽象、信息隐蔽和局部化的直接结果）</a:t>
            </a:r>
            <a:endParaRPr lang="en-US" altLang="zh-CN" sz="2000" b="1" dirty="0">
              <a:latin typeface="+mn-ea"/>
            </a:endParaRPr>
          </a:p>
          <a:p>
            <a:pPr eaLnBrk="1" hangingPunct="1">
              <a:lnSpc>
                <a:spcPct val="115000"/>
              </a:lnSpc>
              <a:buNone/>
            </a:pPr>
            <a:r>
              <a:rPr lang="en-US" altLang="zh-CN" sz="2000" b="1" dirty="0">
                <a:solidFill>
                  <a:srgbClr val="FF0000"/>
                </a:solidFill>
                <a:latin typeface="+mn-ea"/>
              </a:rPr>
              <a:t>   </a:t>
            </a:r>
            <a:r>
              <a:rPr lang="zh-CN" altLang="en-US" sz="2000" b="1" dirty="0">
                <a:solidFill>
                  <a:srgbClr val="FF0000"/>
                </a:solidFill>
                <a:latin typeface="+mn-ea"/>
              </a:rPr>
              <a:t>设计原理：</a:t>
            </a:r>
            <a:r>
              <a:rPr lang="zh-CN" altLang="en-US" sz="2000" b="1" dirty="0">
                <a:latin typeface="+mn-ea"/>
              </a:rPr>
              <a:t>信息隐蔽</a:t>
            </a:r>
            <a:endParaRPr lang="en-US" altLang="zh-CN" sz="2000" b="1" dirty="0">
              <a:latin typeface="+mn-ea"/>
            </a:endParaRPr>
          </a:p>
          <a:p>
            <a:pPr eaLnBrk="1" hangingPunct="1">
              <a:lnSpc>
                <a:spcPct val="115000"/>
              </a:lnSpc>
              <a:buNone/>
            </a:pPr>
            <a:r>
              <a:rPr lang="en-US" altLang="zh-CN" sz="2000" b="1" dirty="0">
                <a:solidFill>
                  <a:srgbClr val="FF0000"/>
                </a:solidFill>
                <a:latin typeface="+mn-ea"/>
              </a:rPr>
              <a:t>   </a:t>
            </a:r>
            <a:r>
              <a:rPr lang="zh-CN" altLang="en-US" sz="2000" b="1" dirty="0">
                <a:solidFill>
                  <a:srgbClr val="FF0000"/>
                </a:solidFill>
                <a:latin typeface="+mn-ea"/>
              </a:rPr>
              <a:t>设计方法：</a:t>
            </a:r>
            <a:r>
              <a:rPr lang="zh-CN" altLang="en-US" sz="2000" b="1" dirty="0">
                <a:latin typeface="+mn-ea"/>
              </a:rPr>
              <a:t>耦合（尽量使用数据耦合，少用控制耦合，限制公共环境耦合的范围，完全不用内容耦合）、内聚（功能内聚，相近功能放一起）、模块大小适中（</a:t>
            </a:r>
            <a:r>
              <a:rPr lang="zh-CN" altLang="en-US" sz="2000" b="1" dirty="0">
                <a:solidFill>
                  <a:srgbClr val="FF0000"/>
                </a:solidFill>
                <a:latin typeface="+mn-ea"/>
              </a:rPr>
              <a:t>模块的拆分和合并</a:t>
            </a:r>
            <a:r>
              <a:rPr lang="zh-CN" altLang="en-US" sz="2000" b="1" dirty="0">
                <a:latin typeface="+mn-ea"/>
              </a:rPr>
              <a:t>，在确保独立性的前提下使用最少量的模块）</a:t>
            </a:r>
            <a:endParaRPr lang="en-US" altLang="zh-CN" sz="2000" b="1" dirty="0">
              <a:latin typeface="+mn-ea"/>
            </a:endParaRPr>
          </a:p>
          <a:p>
            <a:pPr eaLnBrk="1" hangingPunct="1">
              <a:buNone/>
            </a:pPr>
            <a:endParaRPr lang="zh-CN" altLang="en-US" b="1" dirty="0">
              <a:solidFill>
                <a:srgbClr val="FF0000"/>
              </a:solidFill>
              <a:latin typeface="+mn-ea"/>
            </a:endParaRPr>
          </a:p>
          <a:p>
            <a:pPr eaLnBrk="1" hangingPunct="1"/>
            <a:endParaRPr lang="zh-CN" altLang="en-US" b="1" dirty="0">
              <a:solidFill>
                <a:schemeClr val="tx2"/>
              </a:solidFill>
              <a:latin typeface="+mn-ea"/>
            </a:endParaRPr>
          </a:p>
          <a:p>
            <a:pPr eaLnBrk="1" hangingPunct="1"/>
            <a:endParaRPr lang="zh-CN" altLang="en-US" b="1" dirty="0">
              <a:solidFill>
                <a:schemeClr val="tx2"/>
              </a:solidFill>
              <a:latin typeface="+mn-ea"/>
            </a:endParaRPr>
          </a:p>
          <a:p>
            <a:pPr eaLnBrk="1" hangingPunct="1">
              <a:lnSpc>
                <a:spcPct val="115000"/>
              </a:lnSpc>
            </a:pPr>
            <a:endParaRPr lang="zh-CN" altLang="en-US" b="1" dirty="0">
              <a:solidFill>
                <a:schemeClr val="tx2"/>
              </a:solidFill>
              <a:latin typeface="+mn-ea"/>
            </a:endParaRPr>
          </a:p>
          <a:p>
            <a:pPr eaLnBrk="1" hangingPunct="1">
              <a:lnSpc>
                <a:spcPct val="115000"/>
              </a:lnSpc>
            </a:pPr>
            <a:endParaRPr lang="en-US" altLang="zh-CN" b="1" dirty="0">
              <a:solidFill>
                <a:schemeClr val="tx2"/>
              </a:solidFill>
              <a:latin typeface="+mn-ea"/>
            </a:endParaRP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总体设计总结</a:t>
            </a:r>
          </a:p>
        </p:txBody>
      </p:sp>
      <p:sp>
        <p:nvSpPr>
          <p:cNvPr id="33795" name="内容占位符 2"/>
          <p:cNvSpPr>
            <a:spLocks noGrp="1"/>
          </p:cNvSpPr>
          <p:nvPr>
            <p:ph idx="1"/>
          </p:nvPr>
        </p:nvSpPr>
        <p:spPr>
          <a:xfrm>
            <a:off x="100042" y="1000124"/>
            <a:ext cx="8686800" cy="4643453"/>
          </a:xfrm>
        </p:spPr>
        <p:txBody>
          <a:bodyPr/>
          <a:lstStyle/>
          <a:p>
            <a:pPr eaLnBrk="1" hangingPunct="1">
              <a:lnSpc>
                <a:spcPct val="115000"/>
              </a:lnSpc>
            </a:pPr>
            <a:r>
              <a:rPr lang="zh-CN" altLang="en-US" sz="2000" b="1" dirty="0">
                <a:solidFill>
                  <a:srgbClr val="FF0000"/>
                </a:solidFill>
                <a:latin typeface="+mn-ea"/>
              </a:rPr>
              <a:t>六、启发式规则</a:t>
            </a:r>
            <a:endParaRPr lang="en-US" altLang="zh-CN" sz="2000" b="1" dirty="0">
              <a:solidFill>
                <a:srgbClr val="FF0000"/>
              </a:solidFill>
              <a:latin typeface="+mn-ea"/>
            </a:endParaRPr>
          </a:p>
          <a:p>
            <a:pPr eaLnBrk="1" hangingPunct="1">
              <a:lnSpc>
                <a:spcPct val="115000"/>
              </a:lnSpc>
              <a:buNone/>
            </a:pPr>
            <a:r>
              <a:rPr lang="zh-CN" altLang="en-US" sz="2000" b="1" dirty="0">
                <a:latin typeface="+mn-ea"/>
              </a:rPr>
              <a:t>   根据经验规则进行发现的方法。其特点是在解决问题时</a:t>
            </a:r>
            <a:r>
              <a:rPr lang="en-US" altLang="zh-CN" sz="2000" b="1" dirty="0">
                <a:latin typeface="+mn-ea"/>
              </a:rPr>
              <a:t>,</a:t>
            </a:r>
            <a:r>
              <a:rPr lang="zh-CN" altLang="en-US" sz="2000" b="1" dirty="0">
                <a:latin typeface="+mn-ea"/>
              </a:rPr>
              <a:t>利用过去的经验</a:t>
            </a:r>
            <a:r>
              <a:rPr lang="en-US" altLang="zh-CN" sz="2000" b="1" dirty="0">
                <a:latin typeface="+mn-ea"/>
              </a:rPr>
              <a:t>,</a:t>
            </a:r>
            <a:r>
              <a:rPr lang="zh-CN" altLang="en-US" sz="2000" b="1" dirty="0">
                <a:latin typeface="+mn-ea"/>
              </a:rPr>
              <a:t>选择已经行之有效的方法，而不是系统地、以确定的步骤去寻求答案</a:t>
            </a:r>
          </a:p>
          <a:p>
            <a:pPr eaLnBrk="1" hangingPunct="1">
              <a:buNone/>
            </a:pPr>
            <a:endParaRPr lang="zh-CN" altLang="en-US" b="1" dirty="0">
              <a:solidFill>
                <a:srgbClr val="FF0000"/>
              </a:solidFill>
              <a:latin typeface="+mn-ea"/>
            </a:endParaRPr>
          </a:p>
          <a:p>
            <a:pPr eaLnBrk="1" hangingPunct="1"/>
            <a:endParaRPr lang="zh-CN" altLang="en-US" b="1" dirty="0">
              <a:solidFill>
                <a:schemeClr val="tx2"/>
              </a:solidFill>
              <a:latin typeface="+mn-ea"/>
            </a:endParaRPr>
          </a:p>
          <a:p>
            <a:pPr eaLnBrk="1" hangingPunct="1"/>
            <a:endParaRPr lang="zh-CN" altLang="en-US" b="1" dirty="0">
              <a:solidFill>
                <a:schemeClr val="tx2"/>
              </a:solidFill>
              <a:latin typeface="+mn-ea"/>
            </a:endParaRPr>
          </a:p>
          <a:p>
            <a:pPr eaLnBrk="1" hangingPunct="1">
              <a:lnSpc>
                <a:spcPct val="115000"/>
              </a:lnSpc>
            </a:pPr>
            <a:endParaRPr lang="zh-CN" altLang="en-US" b="1" dirty="0">
              <a:solidFill>
                <a:schemeClr val="tx2"/>
              </a:solidFill>
              <a:latin typeface="+mn-ea"/>
            </a:endParaRPr>
          </a:p>
          <a:p>
            <a:pPr eaLnBrk="1" hangingPunct="1">
              <a:lnSpc>
                <a:spcPct val="115000"/>
              </a:lnSpc>
            </a:pPr>
            <a:endParaRPr lang="en-US" altLang="zh-CN" b="1" dirty="0">
              <a:solidFill>
                <a:schemeClr val="tx2"/>
              </a:solidFill>
              <a:latin typeface="+mn-ea"/>
            </a:endParaRPr>
          </a:p>
        </p:txBody>
      </p:sp>
      <p:pic>
        <p:nvPicPr>
          <p:cNvPr id="4" name="Picture 1" descr="C:\Users\lenovo\AppData\Roaming\Tencent\Users\21288424\QQ\WinTemp\RichOle\G(6R0Q$0%JAHH9@I]~MJQ[C.png"/>
          <p:cNvPicPr>
            <a:picLocks noChangeAspect="1" noChangeArrowheads="1"/>
          </p:cNvPicPr>
          <p:nvPr/>
        </p:nvPicPr>
        <p:blipFill>
          <a:blip r:embed="rId3"/>
          <a:srcRect/>
          <a:stretch>
            <a:fillRect/>
          </a:stretch>
        </p:blipFill>
        <p:spPr bwMode="auto">
          <a:xfrm>
            <a:off x="500034" y="2143116"/>
            <a:ext cx="6072230" cy="3514720"/>
          </a:xfrm>
          <a:prstGeom prst="rect">
            <a:avLst/>
          </a:prstGeom>
          <a:noFill/>
        </p:spPr>
      </p:pic>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zh-CN" altLang="en-US" dirty="0"/>
              <a:t>秦农直供垂直电商平台</a:t>
            </a:r>
          </a:p>
        </p:txBody>
      </p:sp>
      <p:pic>
        <p:nvPicPr>
          <p:cNvPr id="4" name="图片 3">
            <a:extLst>
              <a:ext uri="{FF2B5EF4-FFF2-40B4-BE49-F238E27FC236}">
                <a16:creationId xmlns:a16="http://schemas.microsoft.com/office/drawing/2014/main" id="{7FC835C5-53E2-44F3-918A-936ADD24529F}"/>
              </a:ext>
            </a:extLst>
          </p:cNvPr>
          <p:cNvPicPr>
            <a:picLocks noChangeAspect="1"/>
          </p:cNvPicPr>
          <p:nvPr/>
        </p:nvPicPr>
        <p:blipFill>
          <a:blip r:embed="rId3"/>
          <a:stretch>
            <a:fillRect/>
          </a:stretch>
        </p:blipFill>
        <p:spPr>
          <a:xfrm>
            <a:off x="-28395" y="1484784"/>
            <a:ext cx="9144000" cy="3125557"/>
          </a:xfrm>
          <a:prstGeom prst="rect">
            <a:avLst/>
          </a:prstGeom>
        </p:spPr>
      </p:pic>
    </p:spTree>
    <p:extLst>
      <p:ext uri="{BB962C8B-B14F-4D97-AF65-F5344CB8AC3E}">
        <p14:creationId xmlns:p14="http://schemas.microsoft.com/office/powerpoint/2010/main" val="214808258"/>
      </p:ext>
    </p:extLst>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zh-CN" altLang="en-US" dirty="0"/>
              <a:t>秦农直供垂直电商平台</a:t>
            </a:r>
          </a:p>
        </p:txBody>
      </p:sp>
      <p:pic>
        <p:nvPicPr>
          <p:cNvPr id="3" name="图片 2">
            <a:extLst>
              <a:ext uri="{FF2B5EF4-FFF2-40B4-BE49-F238E27FC236}">
                <a16:creationId xmlns:a16="http://schemas.microsoft.com/office/drawing/2014/main" id="{132346B3-25D8-4AED-8E78-0712A30E9EB5}"/>
              </a:ext>
            </a:extLst>
          </p:cNvPr>
          <p:cNvPicPr>
            <a:picLocks noChangeAspect="1"/>
          </p:cNvPicPr>
          <p:nvPr/>
        </p:nvPicPr>
        <p:blipFill>
          <a:blip r:embed="rId3"/>
          <a:stretch>
            <a:fillRect/>
          </a:stretch>
        </p:blipFill>
        <p:spPr>
          <a:xfrm>
            <a:off x="0" y="1772816"/>
            <a:ext cx="9144000" cy="3096087"/>
          </a:xfrm>
          <a:prstGeom prst="rect">
            <a:avLst/>
          </a:prstGeom>
        </p:spPr>
      </p:pic>
    </p:spTree>
    <p:extLst>
      <p:ext uri="{BB962C8B-B14F-4D97-AF65-F5344CB8AC3E}">
        <p14:creationId xmlns:p14="http://schemas.microsoft.com/office/powerpoint/2010/main" val="3139705959"/>
      </p:ext>
    </p:extLst>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体系结构（</a:t>
            </a:r>
            <a:r>
              <a:rPr lang="en-US" altLang="zh-CN" dirty="0"/>
              <a:t>C/S</a:t>
            </a:r>
            <a:r>
              <a:rPr lang="zh-CN" altLang="en-US" dirty="0"/>
              <a:t>模式）</a:t>
            </a:r>
          </a:p>
        </p:txBody>
      </p:sp>
      <p:sp>
        <p:nvSpPr>
          <p:cNvPr id="33795" name="内容占位符 2"/>
          <p:cNvSpPr>
            <a:spLocks noGrp="1"/>
          </p:cNvSpPr>
          <p:nvPr>
            <p:ph idx="1"/>
          </p:nvPr>
        </p:nvSpPr>
        <p:spPr>
          <a:xfrm>
            <a:off x="100042" y="1000124"/>
            <a:ext cx="8686800" cy="4643453"/>
          </a:xfrm>
        </p:spPr>
        <p:txBody>
          <a:bodyPr/>
          <a:lstStyle/>
          <a:p>
            <a:pPr eaLnBrk="1" hangingPunct="1"/>
            <a:endParaRPr lang="en-US" altLang="zh-CN" sz="2400" b="1" dirty="0">
              <a:latin typeface="+mn-ea"/>
            </a:endParaRPr>
          </a:p>
          <a:p>
            <a:pPr eaLnBrk="1" hangingPunct="1"/>
            <a:endParaRPr lang="en-US" altLang="zh-CN" sz="2400" b="1" dirty="0">
              <a:latin typeface="+mn-ea"/>
            </a:endParaRPr>
          </a:p>
          <a:p>
            <a:pPr eaLnBrk="1" hangingPunct="1"/>
            <a:endParaRPr lang="en-US" altLang="zh-CN" sz="2400" b="1" dirty="0">
              <a:latin typeface="+mn-ea"/>
            </a:endParaRPr>
          </a:p>
          <a:p>
            <a:pPr eaLnBrk="1" hangingPunct="1"/>
            <a:endParaRPr lang="en-US" altLang="zh-CN" sz="2400" b="1" dirty="0">
              <a:latin typeface="+mn-ea"/>
            </a:endParaRPr>
          </a:p>
          <a:p>
            <a:pPr>
              <a:lnSpc>
                <a:spcPct val="80000"/>
              </a:lnSpc>
              <a:spcBef>
                <a:spcPct val="50000"/>
              </a:spcBef>
              <a:buClr>
                <a:schemeClr val="tx1"/>
              </a:buClr>
              <a:buSzPct val="75000"/>
              <a:buNone/>
            </a:pPr>
            <a:r>
              <a:rPr lang="zh-CN" altLang="en-US" sz="2300" b="1" dirty="0">
                <a:latin typeface="+mn-ea"/>
              </a:rPr>
              <a:t>  </a:t>
            </a:r>
            <a:endParaRPr lang="en-US" altLang="zh-CN" sz="2300" b="1" dirty="0">
              <a:latin typeface="+mn-ea"/>
            </a:endParaRPr>
          </a:p>
          <a:p>
            <a:pPr>
              <a:lnSpc>
                <a:spcPct val="80000"/>
              </a:lnSpc>
              <a:spcBef>
                <a:spcPct val="50000"/>
              </a:spcBef>
              <a:buClr>
                <a:schemeClr val="tx1"/>
              </a:buClr>
              <a:buSzPct val="75000"/>
              <a:buNone/>
            </a:pPr>
            <a:r>
              <a:rPr kumimoji="1" lang="zh-CN" altLang="en-US" sz="2300" dirty="0">
                <a:solidFill>
                  <a:srgbClr val="000000"/>
                </a:solidFill>
                <a:latin typeface="楷体_GB2312" pitchFamily="49" charset="-122"/>
                <a:ea typeface="楷体_GB2312" pitchFamily="49" charset="-122"/>
              </a:rPr>
              <a:t>  </a:t>
            </a:r>
            <a:r>
              <a:rPr kumimoji="1" lang="en-US" altLang="zh-CN" sz="2300" b="1" dirty="0">
                <a:solidFill>
                  <a:schemeClr val="tx2"/>
                </a:solidFill>
                <a:latin typeface="黑体" pitchFamily="49" charset="-122"/>
                <a:ea typeface="黑体" pitchFamily="49" charset="-122"/>
              </a:rPr>
              <a:t>C/S</a:t>
            </a:r>
            <a:r>
              <a:rPr kumimoji="1" lang="zh-CN" altLang="en-US" sz="2300" b="1" dirty="0">
                <a:solidFill>
                  <a:schemeClr val="tx2"/>
                </a:solidFill>
                <a:latin typeface="黑体" pitchFamily="49" charset="-122"/>
                <a:ea typeface="黑体" pitchFamily="49" charset="-122"/>
              </a:rPr>
              <a:t>结构是一种典型的两层结构，应用程序分为两大部分：</a:t>
            </a:r>
          </a:p>
          <a:p>
            <a:pPr>
              <a:lnSpc>
                <a:spcPct val="80000"/>
              </a:lnSpc>
              <a:spcBef>
                <a:spcPct val="50000"/>
              </a:spcBef>
              <a:buClr>
                <a:schemeClr val="tx1"/>
              </a:buClr>
              <a:buSzPct val="75000"/>
              <a:buNone/>
            </a:pPr>
            <a:r>
              <a:rPr kumimoji="1" lang="zh-CN" altLang="en-US" sz="2300" b="1" dirty="0">
                <a:solidFill>
                  <a:schemeClr val="tx2"/>
                </a:solidFill>
                <a:latin typeface="黑体" pitchFamily="49" charset="-122"/>
                <a:ea typeface="黑体" pitchFamily="49" charset="-122"/>
              </a:rPr>
              <a:t>   一部分是用于处理</a:t>
            </a:r>
            <a:r>
              <a:rPr kumimoji="1" lang="zh-CN" altLang="en-US" sz="2300" b="1" dirty="0">
                <a:solidFill>
                  <a:srgbClr val="FF0000"/>
                </a:solidFill>
                <a:latin typeface="黑体" pitchFamily="49" charset="-122"/>
                <a:ea typeface="黑体" pitchFamily="49" charset="-122"/>
              </a:rPr>
              <a:t>数据库</a:t>
            </a:r>
            <a:r>
              <a:rPr kumimoji="1" lang="zh-CN" altLang="en-US" sz="2300" b="1" dirty="0">
                <a:solidFill>
                  <a:schemeClr val="tx2"/>
                </a:solidFill>
                <a:latin typeface="黑体" pitchFamily="49" charset="-122"/>
                <a:ea typeface="黑体" pitchFamily="49" charset="-122"/>
              </a:rPr>
              <a:t>，称为</a:t>
            </a:r>
            <a:r>
              <a:rPr kumimoji="1" lang="zh-CN" altLang="en-US" sz="2300" b="1" dirty="0">
                <a:solidFill>
                  <a:srgbClr val="FF0000"/>
                </a:solidFill>
                <a:latin typeface="黑体" pitchFamily="49" charset="-122"/>
                <a:ea typeface="黑体" pitchFamily="49" charset="-122"/>
              </a:rPr>
              <a:t>服务器</a:t>
            </a:r>
            <a:r>
              <a:rPr kumimoji="1" lang="zh-CN" altLang="en-US" sz="2300" b="1" dirty="0">
                <a:solidFill>
                  <a:schemeClr val="tx2"/>
                </a:solidFill>
                <a:latin typeface="黑体" pitchFamily="49" charset="-122"/>
                <a:ea typeface="黑体" pitchFamily="49" charset="-122"/>
              </a:rPr>
              <a:t>部分</a:t>
            </a:r>
            <a:r>
              <a:rPr kumimoji="1" lang="en-US" altLang="zh-CN" sz="2300" b="1" dirty="0">
                <a:solidFill>
                  <a:schemeClr val="tx2"/>
                </a:solidFill>
                <a:latin typeface="黑体" pitchFamily="49" charset="-122"/>
                <a:ea typeface="黑体" pitchFamily="49" charset="-122"/>
              </a:rPr>
              <a:t>(Server)</a:t>
            </a:r>
            <a:r>
              <a:rPr kumimoji="1" lang="zh-CN" altLang="en-US" sz="2300" b="1" dirty="0">
                <a:solidFill>
                  <a:schemeClr val="tx2"/>
                </a:solidFill>
                <a:latin typeface="黑体" pitchFamily="49" charset="-122"/>
                <a:ea typeface="黑体" pitchFamily="49" charset="-122"/>
              </a:rPr>
              <a:t>；服务器部分执行后台服务，如管理共享外设、控制对共享数据库的操纵、接受并应答客户机的请求等</a:t>
            </a:r>
            <a:r>
              <a:rPr kumimoji="1" lang="en-US" altLang="zh-CN" sz="2300" b="1" dirty="0">
                <a:solidFill>
                  <a:schemeClr val="tx2"/>
                </a:solidFill>
                <a:latin typeface="黑体" pitchFamily="49" charset="-122"/>
                <a:ea typeface="黑体" pitchFamily="49" charset="-122"/>
              </a:rPr>
              <a:t>; </a:t>
            </a:r>
          </a:p>
          <a:p>
            <a:pPr>
              <a:lnSpc>
                <a:spcPct val="80000"/>
              </a:lnSpc>
              <a:spcBef>
                <a:spcPct val="50000"/>
              </a:spcBef>
              <a:buClr>
                <a:schemeClr val="tx1"/>
              </a:buClr>
              <a:buSzPct val="75000"/>
              <a:buNone/>
            </a:pPr>
            <a:r>
              <a:rPr kumimoji="1" lang="en-US" altLang="zh-CN" sz="2300" b="1" dirty="0">
                <a:solidFill>
                  <a:schemeClr val="tx2"/>
                </a:solidFill>
                <a:latin typeface="黑体" pitchFamily="49" charset="-122"/>
                <a:ea typeface="黑体" pitchFamily="49" charset="-122"/>
              </a:rPr>
              <a:t>   </a:t>
            </a:r>
            <a:r>
              <a:rPr kumimoji="1" lang="zh-CN" altLang="en-US" sz="2300" b="1" dirty="0">
                <a:solidFill>
                  <a:schemeClr val="tx2"/>
                </a:solidFill>
                <a:latin typeface="黑体" pitchFamily="49" charset="-122"/>
                <a:ea typeface="黑体" pitchFamily="49" charset="-122"/>
              </a:rPr>
              <a:t>另一部分称为</a:t>
            </a:r>
            <a:r>
              <a:rPr kumimoji="1" lang="zh-CN" altLang="en-US" sz="2300" b="1" dirty="0">
                <a:solidFill>
                  <a:srgbClr val="FF0000"/>
                </a:solidFill>
                <a:latin typeface="黑体" pitchFamily="49" charset="-122"/>
                <a:ea typeface="黑体" pitchFamily="49" charset="-122"/>
              </a:rPr>
              <a:t>客户端</a:t>
            </a:r>
            <a:r>
              <a:rPr kumimoji="1" lang="zh-CN" altLang="en-US" sz="2300" b="1" dirty="0">
                <a:solidFill>
                  <a:schemeClr val="tx2"/>
                </a:solidFill>
                <a:latin typeface="黑体" pitchFamily="49" charset="-122"/>
                <a:ea typeface="黑体" pitchFamily="49" charset="-122"/>
              </a:rPr>
              <a:t>部分（</a:t>
            </a:r>
            <a:r>
              <a:rPr kumimoji="1" lang="en-US" altLang="zh-CN" sz="2300" b="1" dirty="0">
                <a:solidFill>
                  <a:schemeClr val="tx2"/>
                </a:solidFill>
                <a:latin typeface="黑体" pitchFamily="49" charset="-122"/>
                <a:ea typeface="黑体" pitchFamily="49" charset="-122"/>
              </a:rPr>
              <a:t>Client</a:t>
            </a:r>
            <a:r>
              <a:rPr kumimoji="1" lang="zh-CN" altLang="en-US" sz="2300" b="1" dirty="0">
                <a:solidFill>
                  <a:schemeClr val="tx2"/>
                </a:solidFill>
                <a:latin typeface="黑体" pitchFamily="49" charset="-122"/>
                <a:ea typeface="黑体" pitchFamily="49" charset="-122"/>
              </a:rPr>
              <a:t>）。客户端部分负责</a:t>
            </a:r>
            <a:r>
              <a:rPr kumimoji="1" lang="zh-CN" altLang="en-US" sz="2300" b="1" dirty="0">
                <a:solidFill>
                  <a:srgbClr val="FF0000"/>
                </a:solidFill>
                <a:latin typeface="黑体" pitchFamily="49" charset="-122"/>
                <a:ea typeface="黑体" pitchFamily="49" charset="-122"/>
              </a:rPr>
              <a:t>执行前台功能</a:t>
            </a:r>
            <a:r>
              <a:rPr kumimoji="1" lang="zh-CN" altLang="en-US" sz="2300" b="1" dirty="0">
                <a:solidFill>
                  <a:schemeClr val="tx2"/>
                </a:solidFill>
                <a:latin typeface="黑体" pitchFamily="49" charset="-122"/>
                <a:ea typeface="黑体" pitchFamily="49" charset="-122"/>
              </a:rPr>
              <a:t>，如管理用户接口、数据处理和报告请求等</a:t>
            </a:r>
            <a:r>
              <a:rPr kumimoji="1" lang="zh-CN" altLang="en-US" sz="2300" dirty="0">
                <a:solidFill>
                  <a:srgbClr val="000000"/>
                </a:solidFill>
                <a:latin typeface="楷体_GB2312" pitchFamily="49" charset="-122"/>
                <a:ea typeface="楷体_GB2312" pitchFamily="49" charset="-122"/>
              </a:rPr>
              <a:t>。</a:t>
            </a:r>
            <a:endParaRPr lang="zh-CN" altLang="en-US" sz="2300" b="1" dirty="0">
              <a:solidFill>
                <a:schemeClr val="tx2"/>
              </a:solidFill>
              <a:latin typeface="+mn-ea"/>
            </a:endParaRP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graphicFrame>
        <p:nvGraphicFramePr>
          <p:cNvPr id="6" name="Object 9"/>
          <p:cNvGraphicFramePr>
            <a:graphicFrameLocks noChangeAspect="1"/>
          </p:cNvGraphicFramePr>
          <p:nvPr/>
        </p:nvGraphicFramePr>
        <p:xfrm>
          <a:off x="1928794" y="1357298"/>
          <a:ext cx="5562600" cy="1555750"/>
        </p:xfrm>
        <a:graphic>
          <a:graphicData uri="http://schemas.openxmlformats.org/presentationml/2006/ole">
            <mc:AlternateContent xmlns:mc="http://schemas.openxmlformats.org/markup-compatibility/2006">
              <mc:Choice xmlns:v="urn:schemas-microsoft-com:vml" Requires="v">
                <p:oleObj name="Visio" r:id="rId3" imgW="4828320" imgH="1436760" progId="Visio.Drawing.11">
                  <p:embed/>
                </p:oleObj>
              </mc:Choice>
              <mc:Fallback>
                <p:oleObj name="Visio" r:id="rId3" imgW="4828320" imgH="143676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794" y="1357298"/>
                        <a:ext cx="5562600" cy="155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体系结构（</a:t>
            </a:r>
            <a:r>
              <a:rPr lang="en-US" altLang="zh-CN" dirty="0"/>
              <a:t>C/S</a:t>
            </a:r>
            <a:r>
              <a:rPr lang="zh-CN" altLang="en-US" dirty="0"/>
              <a:t>模式）</a:t>
            </a:r>
          </a:p>
        </p:txBody>
      </p:sp>
      <p:sp>
        <p:nvSpPr>
          <p:cNvPr id="33795" name="内容占位符 2"/>
          <p:cNvSpPr>
            <a:spLocks noGrp="1"/>
          </p:cNvSpPr>
          <p:nvPr>
            <p:ph idx="1"/>
          </p:nvPr>
        </p:nvSpPr>
        <p:spPr>
          <a:xfrm>
            <a:off x="100042" y="1000124"/>
            <a:ext cx="8686800" cy="4643453"/>
          </a:xfrm>
        </p:spPr>
        <p:txBody>
          <a:bodyPr/>
          <a:lstStyle/>
          <a:p>
            <a:pPr eaLnBrk="1" hangingPunct="1">
              <a:lnSpc>
                <a:spcPct val="80000"/>
              </a:lnSpc>
            </a:pPr>
            <a:r>
              <a:rPr lang="zh-CN" altLang="en-US" sz="2400" b="1" dirty="0">
                <a:solidFill>
                  <a:srgbClr val="FF0000"/>
                </a:solidFill>
                <a:latin typeface="+mn-ea"/>
              </a:rPr>
              <a:t>工作原理：</a:t>
            </a:r>
            <a:r>
              <a:rPr lang="zh-CN" altLang="en-US" sz="2400" b="1" dirty="0">
                <a:solidFill>
                  <a:schemeClr val="tx2"/>
                </a:solidFill>
                <a:latin typeface="+mn-ea"/>
              </a:rPr>
              <a:t>用户通过</a:t>
            </a:r>
            <a:r>
              <a:rPr lang="zh-CN" altLang="en-US" sz="2400" b="1" dirty="0">
                <a:solidFill>
                  <a:srgbClr val="FF0000"/>
                </a:solidFill>
                <a:latin typeface="+mn-ea"/>
              </a:rPr>
              <a:t>应用程序向客户机提出数据要求</a:t>
            </a:r>
            <a:r>
              <a:rPr lang="zh-CN" altLang="en-US" sz="2400" b="1" dirty="0">
                <a:solidFill>
                  <a:schemeClr val="tx2"/>
                </a:solidFill>
                <a:latin typeface="+mn-ea"/>
              </a:rPr>
              <a:t>，客户机通过网络将用户的数据要求</a:t>
            </a:r>
            <a:r>
              <a:rPr lang="zh-CN" altLang="en-US" sz="2400" b="1" dirty="0">
                <a:solidFill>
                  <a:srgbClr val="FF0000"/>
                </a:solidFill>
                <a:latin typeface="+mn-ea"/>
              </a:rPr>
              <a:t>提交给服务器</a:t>
            </a:r>
            <a:r>
              <a:rPr lang="zh-CN" altLang="en-US" sz="2400" b="1" dirty="0">
                <a:solidFill>
                  <a:schemeClr val="tx2"/>
                </a:solidFill>
                <a:latin typeface="+mn-ea"/>
              </a:rPr>
              <a:t>，服务器的数据库管理系统</a:t>
            </a:r>
            <a:r>
              <a:rPr lang="zh-CN" altLang="en-US" sz="2400" b="1" dirty="0">
                <a:solidFill>
                  <a:srgbClr val="FF0000"/>
                </a:solidFill>
                <a:latin typeface="+mn-ea"/>
              </a:rPr>
              <a:t>执行数据处理任务</a:t>
            </a:r>
            <a:r>
              <a:rPr lang="zh-CN" altLang="en-US" sz="2400" b="1" dirty="0">
                <a:solidFill>
                  <a:schemeClr val="tx2"/>
                </a:solidFill>
                <a:latin typeface="+mn-ea"/>
              </a:rPr>
              <a:t>，然后把经过</a:t>
            </a:r>
            <a:r>
              <a:rPr lang="zh-CN" altLang="en-US" sz="2400" b="1" dirty="0">
                <a:solidFill>
                  <a:srgbClr val="FF0000"/>
                </a:solidFill>
                <a:latin typeface="+mn-ea"/>
              </a:rPr>
              <a:t>处理后的</a:t>
            </a:r>
            <a:r>
              <a:rPr lang="zh-CN" altLang="en-US" sz="2400" b="1" dirty="0">
                <a:solidFill>
                  <a:schemeClr val="tx2"/>
                </a:solidFill>
                <a:latin typeface="+mn-ea"/>
              </a:rPr>
              <a:t>用户需要的那部分</a:t>
            </a:r>
            <a:r>
              <a:rPr lang="zh-CN" altLang="en-US" sz="2400" b="1" dirty="0">
                <a:solidFill>
                  <a:srgbClr val="FF0000"/>
                </a:solidFill>
                <a:latin typeface="+mn-ea"/>
              </a:rPr>
              <a:t>数据</a:t>
            </a:r>
            <a:r>
              <a:rPr lang="zh-CN" altLang="en-US" sz="2400" b="1" dirty="0">
                <a:solidFill>
                  <a:schemeClr val="tx2"/>
                </a:solidFill>
                <a:latin typeface="+mn-ea"/>
              </a:rPr>
              <a:t>，而不是整个文件，</a:t>
            </a:r>
            <a:r>
              <a:rPr lang="zh-CN" altLang="en-US" sz="2400" b="1" dirty="0">
                <a:solidFill>
                  <a:srgbClr val="FF0000"/>
                </a:solidFill>
                <a:latin typeface="+mn-ea"/>
              </a:rPr>
              <a:t>传输到客户机</a:t>
            </a:r>
            <a:r>
              <a:rPr lang="zh-CN" altLang="en-US" sz="2400" b="1" dirty="0">
                <a:solidFill>
                  <a:schemeClr val="tx2"/>
                </a:solidFill>
                <a:latin typeface="+mn-ea"/>
              </a:rPr>
              <a:t>上，最后由</a:t>
            </a:r>
            <a:r>
              <a:rPr lang="zh-CN" altLang="en-US" sz="2400" b="1" dirty="0">
                <a:solidFill>
                  <a:srgbClr val="FF0000"/>
                </a:solidFill>
                <a:latin typeface="+mn-ea"/>
              </a:rPr>
              <a:t>客户机完成对其所需数据的加工</a:t>
            </a:r>
            <a:r>
              <a:rPr lang="zh-CN" altLang="en-US" sz="2400" b="1" dirty="0">
                <a:solidFill>
                  <a:schemeClr val="tx2"/>
                </a:solidFill>
                <a:latin typeface="+mn-ea"/>
              </a:rPr>
              <a:t>。</a:t>
            </a: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graphicFrame>
        <p:nvGraphicFramePr>
          <p:cNvPr id="5" name="Object 8"/>
          <p:cNvGraphicFramePr>
            <a:graphicFrameLocks noChangeAspect="1"/>
          </p:cNvGraphicFramePr>
          <p:nvPr/>
        </p:nvGraphicFramePr>
        <p:xfrm>
          <a:off x="1643042" y="3286124"/>
          <a:ext cx="5562600" cy="1555750"/>
        </p:xfrm>
        <a:graphic>
          <a:graphicData uri="http://schemas.openxmlformats.org/presentationml/2006/ole">
            <mc:AlternateContent xmlns:mc="http://schemas.openxmlformats.org/markup-compatibility/2006">
              <mc:Choice xmlns:v="urn:schemas-microsoft-com:vml" Requires="v">
                <p:oleObj name="Visio" r:id="rId3" imgW="4828320" imgH="1436760" progId="Visio.Drawing.11">
                  <p:embed/>
                </p:oleObj>
              </mc:Choice>
              <mc:Fallback>
                <p:oleObj name="Visio" r:id="rId3" imgW="4828320" imgH="1436760"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3286124"/>
                        <a:ext cx="5562600" cy="155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体系结构（</a:t>
            </a:r>
            <a:r>
              <a:rPr lang="en-US" altLang="zh-CN" dirty="0"/>
              <a:t>B/S</a:t>
            </a:r>
            <a:r>
              <a:rPr lang="zh-CN" altLang="en-US" dirty="0"/>
              <a:t>模式）</a:t>
            </a:r>
          </a:p>
        </p:txBody>
      </p:sp>
      <p:sp>
        <p:nvSpPr>
          <p:cNvPr id="33795" name="内容占位符 2"/>
          <p:cNvSpPr>
            <a:spLocks noGrp="1"/>
          </p:cNvSpPr>
          <p:nvPr>
            <p:ph idx="1"/>
          </p:nvPr>
        </p:nvSpPr>
        <p:spPr>
          <a:xfrm>
            <a:off x="100042" y="1000124"/>
            <a:ext cx="8686800" cy="4643453"/>
          </a:xfrm>
        </p:spPr>
        <p:txBody>
          <a:bodyPr/>
          <a:lstStyle/>
          <a:p>
            <a:pPr eaLnBrk="1" hangingPunct="1"/>
            <a:endParaRPr lang="en-US" altLang="zh-CN" sz="2400" b="1" dirty="0">
              <a:latin typeface="+mn-ea"/>
            </a:endParaRPr>
          </a:p>
          <a:p>
            <a:pPr eaLnBrk="1" hangingPunct="1"/>
            <a:endParaRPr lang="en-US" altLang="zh-CN" sz="2400" b="1" dirty="0">
              <a:latin typeface="+mn-ea"/>
            </a:endParaRPr>
          </a:p>
          <a:p>
            <a:pPr eaLnBrk="1" hangingPunct="1"/>
            <a:endParaRPr lang="en-US" altLang="zh-CN" sz="2400" b="1" dirty="0">
              <a:latin typeface="+mn-ea"/>
            </a:endParaRPr>
          </a:p>
          <a:p>
            <a:pPr eaLnBrk="1" hangingPunct="1"/>
            <a:endParaRPr lang="en-US" altLang="zh-CN" sz="2400" b="1" dirty="0">
              <a:latin typeface="+mn-ea"/>
            </a:endParaRPr>
          </a:p>
          <a:p>
            <a:pPr>
              <a:lnSpc>
                <a:spcPct val="80000"/>
              </a:lnSpc>
              <a:spcBef>
                <a:spcPct val="50000"/>
              </a:spcBef>
              <a:buClr>
                <a:schemeClr val="tx1"/>
              </a:buClr>
              <a:buSzPct val="75000"/>
              <a:buNone/>
            </a:pPr>
            <a:r>
              <a:rPr lang="zh-CN" altLang="en-US" sz="2300" b="1" dirty="0">
                <a:latin typeface="+mn-ea"/>
              </a:rPr>
              <a:t>  </a:t>
            </a:r>
            <a:endParaRPr lang="en-US" altLang="zh-CN" sz="2300" b="1" dirty="0">
              <a:latin typeface="+mn-ea"/>
            </a:endParaRPr>
          </a:p>
          <a:p>
            <a:pPr>
              <a:lnSpc>
                <a:spcPct val="80000"/>
              </a:lnSpc>
              <a:spcBef>
                <a:spcPct val="50000"/>
              </a:spcBef>
              <a:buClr>
                <a:schemeClr val="tx1"/>
              </a:buClr>
              <a:buSzPct val="75000"/>
              <a:buNone/>
            </a:pPr>
            <a:r>
              <a:rPr kumimoji="1" lang="zh-CN" altLang="en-US" sz="2300" dirty="0">
                <a:solidFill>
                  <a:srgbClr val="000000"/>
                </a:solidFill>
                <a:latin typeface="楷体_GB2312" pitchFamily="49" charset="-122"/>
                <a:ea typeface="楷体_GB2312" pitchFamily="49" charset="-122"/>
              </a:rPr>
              <a:t>  </a:t>
            </a:r>
            <a:endParaRPr kumimoji="1" lang="en-US" altLang="zh-CN" sz="2300" dirty="0">
              <a:solidFill>
                <a:srgbClr val="000000"/>
              </a:solidFill>
              <a:latin typeface="楷体_GB2312" pitchFamily="49" charset="-122"/>
              <a:ea typeface="楷体_GB2312" pitchFamily="49" charset="-122"/>
            </a:endParaRPr>
          </a:p>
          <a:p>
            <a:pPr indent="0">
              <a:lnSpc>
                <a:spcPct val="80000"/>
              </a:lnSpc>
              <a:spcBef>
                <a:spcPct val="50000"/>
              </a:spcBef>
              <a:buClr>
                <a:schemeClr val="tx1"/>
              </a:buClr>
              <a:buSzPct val="75000"/>
              <a:buNone/>
            </a:pPr>
            <a:r>
              <a:rPr kumimoji="1" lang="en-US" altLang="zh-CN" sz="2400" b="1" dirty="0">
                <a:solidFill>
                  <a:srgbClr val="000000"/>
                </a:solidFill>
                <a:latin typeface="+mn-ea"/>
              </a:rPr>
              <a:t>B/S</a:t>
            </a:r>
            <a:r>
              <a:rPr kumimoji="1" lang="zh-CN" altLang="en-US" sz="2400" b="1" dirty="0">
                <a:solidFill>
                  <a:srgbClr val="000000"/>
                </a:solidFill>
                <a:latin typeface="+mn-ea"/>
              </a:rPr>
              <a:t>结构是把原来在客户机一侧的</a:t>
            </a:r>
            <a:r>
              <a:rPr kumimoji="1" lang="zh-CN" altLang="en-US" sz="2400" b="1" dirty="0">
                <a:solidFill>
                  <a:srgbClr val="FF0000"/>
                </a:solidFill>
                <a:latin typeface="+mn-ea"/>
              </a:rPr>
              <a:t>应用程序模块与显示功能分开</a:t>
            </a:r>
            <a:r>
              <a:rPr kumimoji="1" lang="zh-CN" altLang="en-US" sz="2400" b="1" dirty="0">
                <a:solidFill>
                  <a:srgbClr val="000000"/>
                </a:solidFill>
                <a:latin typeface="+mn-ea"/>
              </a:rPr>
              <a:t>，将</a:t>
            </a:r>
            <a:r>
              <a:rPr kumimoji="1" lang="zh-CN" altLang="en-US" sz="2400" b="1" dirty="0">
                <a:solidFill>
                  <a:srgbClr val="FF0000"/>
                </a:solidFill>
                <a:latin typeface="+mn-ea"/>
              </a:rPr>
              <a:t>应用程序</a:t>
            </a:r>
            <a:r>
              <a:rPr kumimoji="1" lang="zh-CN" altLang="en-US" sz="2400" b="1" dirty="0">
                <a:solidFill>
                  <a:srgbClr val="000000"/>
                </a:solidFill>
                <a:latin typeface="+mn-ea"/>
              </a:rPr>
              <a:t>模块</a:t>
            </a:r>
            <a:r>
              <a:rPr kumimoji="1" lang="zh-CN" altLang="en-US" sz="2400" b="1" dirty="0">
                <a:solidFill>
                  <a:srgbClr val="FF0000"/>
                </a:solidFill>
                <a:latin typeface="+mn-ea"/>
              </a:rPr>
              <a:t>单独作为一层放在</a:t>
            </a:r>
            <a:r>
              <a:rPr kumimoji="1" lang="en-US" altLang="zh-CN" sz="2400" b="1" dirty="0">
                <a:solidFill>
                  <a:srgbClr val="FF0000"/>
                </a:solidFill>
                <a:latin typeface="+mn-ea"/>
              </a:rPr>
              <a:t>Web</a:t>
            </a:r>
            <a:r>
              <a:rPr kumimoji="1" lang="zh-CN" altLang="en-US" sz="2400" b="1" dirty="0">
                <a:solidFill>
                  <a:srgbClr val="FF0000"/>
                </a:solidFill>
                <a:latin typeface="+mn-ea"/>
              </a:rPr>
              <a:t>服务器</a:t>
            </a:r>
            <a:r>
              <a:rPr kumimoji="1" lang="zh-CN" altLang="en-US" sz="2400" b="1" dirty="0">
                <a:solidFill>
                  <a:srgbClr val="000000"/>
                </a:solidFill>
                <a:latin typeface="+mn-ea"/>
              </a:rPr>
              <a:t>上，客户端只需要安装浏览器就可以了，这样将系统的业务处理部分统一放在</a:t>
            </a:r>
            <a:r>
              <a:rPr kumimoji="1" lang="en-US" altLang="zh-CN" sz="2400" b="1" dirty="0">
                <a:solidFill>
                  <a:srgbClr val="000000"/>
                </a:solidFill>
                <a:latin typeface="+mn-ea"/>
              </a:rPr>
              <a:t>Web</a:t>
            </a:r>
            <a:r>
              <a:rPr kumimoji="1" lang="zh-CN" altLang="en-US" sz="2400" b="1" dirty="0">
                <a:solidFill>
                  <a:srgbClr val="000000"/>
                </a:solidFill>
                <a:latin typeface="+mn-ea"/>
              </a:rPr>
              <a:t>服务器上，</a:t>
            </a:r>
            <a:r>
              <a:rPr kumimoji="1" lang="zh-CN" altLang="en-US" sz="2400" b="1" dirty="0">
                <a:solidFill>
                  <a:srgbClr val="FF0000"/>
                </a:solidFill>
                <a:latin typeface="+mn-ea"/>
              </a:rPr>
              <a:t>客户端只起到与用户交互的作用</a:t>
            </a:r>
            <a:r>
              <a:rPr kumimoji="1" lang="zh-CN" altLang="en-US" sz="2400" b="1" dirty="0">
                <a:solidFill>
                  <a:srgbClr val="000000"/>
                </a:solidFill>
                <a:latin typeface="+mn-ea"/>
              </a:rPr>
              <a:t>。</a:t>
            </a:r>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grpSp>
        <p:nvGrpSpPr>
          <p:cNvPr id="5" name="Group 8"/>
          <p:cNvGrpSpPr>
            <a:grpSpLocks/>
          </p:cNvGrpSpPr>
          <p:nvPr/>
        </p:nvGrpSpPr>
        <p:grpSpPr bwMode="auto">
          <a:xfrm>
            <a:off x="785786" y="1142984"/>
            <a:ext cx="7696200" cy="1981200"/>
            <a:chOff x="624" y="1104"/>
            <a:chExt cx="4848" cy="1248"/>
          </a:xfrm>
        </p:grpSpPr>
        <p:sp>
          <p:nvSpPr>
            <p:cNvPr id="7" name="Line 9"/>
            <p:cNvSpPr>
              <a:spLocks noChangeShapeType="1"/>
            </p:cNvSpPr>
            <p:nvPr/>
          </p:nvSpPr>
          <p:spPr bwMode="auto">
            <a:xfrm>
              <a:off x="3600" y="1104"/>
              <a:ext cx="0" cy="1248"/>
            </a:xfrm>
            <a:prstGeom prst="line">
              <a:avLst/>
            </a:prstGeom>
            <a:noFill/>
            <a:ln w="25400">
              <a:solidFill>
                <a:srgbClr val="0000FF"/>
              </a:solidFill>
              <a:prstDash val="dash"/>
              <a:round/>
              <a:headEnd/>
              <a:tailEnd/>
            </a:ln>
            <a:effectLst/>
          </p:spPr>
          <p:txBody>
            <a:bodyPr>
              <a:spAutoFit/>
            </a:bodyPr>
            <a:lstStyle/>
            <a:p>
              <a:endParaRPr lang="zh-CN" altLang="en-US"/>
            </a:p>
          </p:txBody>
        </p:sp>
        <p:sp>
          <p:nvSpPr>
            <p:cNvPr id="8" name="Line 10"/>
            <p:cNvSpPr>
              <a:spLocks noChangeShapeType="1"/>
            </p:cNvSpPr>
            <p:nvPr/>
          </p:nvSpPr>
          <p:spPr bwMode="auto">
            <a:xfrm>
              <a:off x="720" y="1104"/>
              <a:ext cx="0" cy="1248"/>
            </a:xfrm>
            <a:prstGeom prst="line">
              <a:avLst/>
            </a:prstGeom>
            <a:noFill/>
            <a:ln w="25400">
              <a:solidFill>
                <a:srgbClr val="0000FF"/>
              </a:solidFill>
              <a:prstDash val="dash"/>
              <a:round/>
              <a:headEnd/>
              <a:tailEnd/>
            </a:ln>
            <a:effectLst/>
          </p:spPr>
          <p:txBody>
            <a:bodyPr>
              <a:spAutoFit/>
            </a:bodyPr>
            <a:lstStyle/>
            <a:p>
              <a:endParaRPr lang="zh-CN" altLang="en-US"/>
            </a:p>
          </p:txBody>
        </p:sp>
        <p:sp>
          <p:nvSpPr>
            <p:cNvPr id="9" name="Line 11"/>
            <p:cNvSpPr>
              <a:spLocks noChangeShapeType="1"/>
            </p:cNvSpPr>
            <p:nvPr/>
          </p:nvSpPr>
          <p:spPr bwMode="auto">
            <a:xfrm>
              <a:off x="720" y="2352"/>
              <a:ext cx="2880" cy="0"/>
            </a:xfrm>
            <a:prstGeom prst="line">
              <a:avLst/>
            </a:prstGeom>
            <a:noFill/>
            <a:ln w="25400">
              <a:solidFill>
                <a:srgbClr val="0000FF"/>
              </a:solidFill>
              <a:prstDash val="dash"/>
              <a:round/>
              <a:headEnd/>
              <a:tailEnd/>
            </a:ln>
            <a:effectLst/>
          </p:spPr>
          <p:txBody>
            <a:bodyPr>
              <a:spAutoFit/>
            </a:bodyPr>
            <a:lstStyle/>
            <a:p>
              <a:endParaRPr lang="zh-CN" altLang="en-US"/>
            </a:p>
          </p:txBody>
        </p:sp>
        <p:graphicFrame>
          <p:nvGraphicFramePr>
            <p:cNvPr id="10" name="Object 12"/>
            <p:cNvGraphicFramePr>
              <a:graphicFrameLocks noChangeAspect="1"/>
            </p:cNvGraphicFramePr>
            <p:nvPr/>
          </p:nvGraphicFramePr>
          <p:xfrm>
            <a:off x="624" y="1200"/>
            <a:ext cx="4848" cy="1104"/>
          </p:xfrm>
          <a:graphic>
            <a:graphicData uri="http://schemas.openxmlformats.org/presentationml/2006/ole">
              <mc:AlternateContent xmlns:mc="http://schemas.openxmlformats.org/markup-compatibility/2006">
                <mc:Choice xmlns:v="urn:schemas-microsoft-com:vml" Requires="v">
                  <p:oleObj name="Visio" r:id="rId3" imgW="7358040" imgH="1640160" progId="Visio.Drawing.11">
                    <p:embed/>
                  </p:oleObj>
                </mc:Choice>
                <mc:Fallback>
                  <p:oleObj name="Visio" r:id="rId3" imgW="7358040" imgH="1640160"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1200"/>
                          <a:ext cx="4848" cy="1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3"/>
            <p:cNvSpPr>
              <a:spLocks noChangeShapeType="1"/>
            </p:cNvSpPr>
            <p:nvPr/>
          </p:nvSpPr>
          <p:spPr bwMode="auto">
            <a:xfrm>
              <a:off x="720" y="1104"/>
              <a:ext cx="2880" cy="0"/>
            </a:xfrm>
            <a:prstGeom prst="line">
              <a:avLst/>
            </a:prstGeom>
            <a:noFill/>
            <a:ln w="25400">
              <a:solidFill>
                <a:srgbClr val="0000FF"/>
              </a:solidFill>
              <a:prstDash val="dash"/>
              <a:round/>
              <a:headEnd/>
              <a:tailEnd/>
            </a:ln>
            <a:effectLst/>
          </p:spPr>
          <p:txBody>
            <a:bodyPr>
              <a:spAutoFit/>
            </a:bodyPr>
            <a:lstStyle/>
            <a:p>
              <a:endParaRPr lang="zh-CN" altLang="en-US"/>
            </a:p>
          </p:txBody>
        </p:sp>
      </p:grpSp>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体系结构（</a:t>
            </a:r>
            <a:r>
              <a:rPr lang="en-US" altLang="zh-CN" dirty="0"/>
              <a:t>B/S</a:t>
            </a:r>
            <a:r>
              <a:rPr lang="zh-CN" altLang="en-US" dirty="0"/>
              <a:t>模式）</a:t>
            </a:r>
          </a:p>
        </p:txBody>
      </p:sp>
      <p:sp>
        <p:nvSpPr>
          <p:cNvPr id="33795" name="内容占位符 2"/>
          <p:cNvSpPr>
            <a:spLocks noGrp="1"/>
          </p:cNvSpPr>
          <p:nvPr>
            <p:ph idx="1"/>
          </p:nvPr>
        </p:nvSpPr>
        <p:spPr>
          <a:xfrm>
            <a:off x="100042" y="1000124"/>
            <a:ext cx="8686800" cy="4643453"/>
          </a:xfrm>
        </p:spPr>
        <p:txBody>
          <a:bodyPr/>
          <a:lstStyle/>
          <a:p>
            <a:pPr eaLnBrk="1" hangingPunct="1">
              <a:lnSpc>
                <a:spcPct val="80000"/>
              </a:lnSpc>
            </a:pPr>
            <a:r>
              <a:rPr lang="zh-CN" altLang="en-US" sz="2400" b="1" dirty="0">
                <a:solidFill>
                  <a:srgbClr val="FF0000"/>
                </a:solidFill>
                <a:latin typeface="+mn-ea"/>
              </a:rPr>
              <a:t>工作原理：</a:t>
            </a:r>
            <a:r>
              <a:rPr kumimoji="1" lang="en-US" altLang="zh-CN" sz="2400" b="1" dirty="0">
                <a:solidFill>
                  <a:srgbClr val="000000"/>
                </a:solidFill>
                <a:latin typeface="+mn-ea"/>
              </a:rPr>
              <a:t>Web</a:t>
            </a:r>
            <a:r>
              <a:rPr kumimoji="1" lang="zh-CN" altLang="en-US" sz="2400" b="1" dirty="0">
                <a:solidFill>
                  <a:srgbClr val="000000"/>
                </a:solidFill>
                <a:latin typeface="+mn-ea"/>
              </a:rPr>
              <a:t>服务器</a:t>
            </a:r>
            <a:r>
              <a:rPr kumimoji="1" lang="zh-CN" altLang="en-US" sz="2400" b="1" dirty="0">
                <a:solidFill>
                  <a:srgbClr val="FF0000"/>
                </a:solidFill>
                <a:latin typeface="+mn-ea"/>
              </a:rPr>
              <a:t>接收浏览器的</a:t>
            </a:r>
            <a:r>
              <a:rPr kumimoji="1" lang="en-US" altLang="zh-CN" sz="2400" b="1" dirty="0">
                <a:solidFill>
                  <a:srgbClr val="FF0000"/>
                </a:solidFill>
                <a:latin typeface="+mn-ea"/>
              </a:rPr>
              <a:t>Web</a:t>
            </a:r>
            <a:r>
              <a:rPr kumimoji="1" lang="zh-CN" altLang="en-US" sz="2400" b="1" dirty="0">
                <a:solidFill>
                  <a:srgbClr val="FF0000"/>
                </a:solidFill>
                <a:latin typeface="+mn-ea"/>
              </a:rPr>
              <a:t>请求</a:t>
            </a:r>
            <a:r>
              <a:rPr kumimoji="1" lang="zh-CN" altLang="en-US" sz="2400" b="1" dirty="0">
                <a:solidFill>
                  <a:srgbClr val="000000"/>
                </a:solidFill>
                <a:latin typeface="+mn-ea"/>
              </a:rPr>
              <a:t>，并处理</a:t>
            </a:r>
            <a:r>
              <a:rPr kumimoji="1" lang="en-US" altLang="zh-CN" sz="2400" b="1" dirty="0">
                <a:solidFill>
                  <a:srgbClr val="000000"/>
                </a:solidFill>
                <a:latin typeface="+mn-ea"/>
              </a:rPr>
              <a:t>Web</a:t>
            </a:r>
            <a:r>
              <a:rPr kumimoji="1" lang="zh-CN" altLang="en-US" sz="2400" b="1" dirty="0">
                <a:solidFill>
                  <a:srgbClr val="000000"/>
                </a:solidFill>
                <a:latin typeface="+mn-ea"/>
              </a:rPr>
              <a:t>页请求，同时将数据请求通过数据库接口转换成</a:t>
            </a:r>
            <a:r>
              <a:rPr kumimoji="1" lang="zh-CN" altLang="en-US" sz="2400" b="1" dirty="0">
                <a:solidFill>
                  <a:srgbClr val="FF0000"/>
                </a:solidFill>
                <a:latin typeface="+mn-ea"/>
              </a:rPr>
              <a:t>数据库服务器能接受的形式（如</a:t>
            </a:r>
            <a:r>
              <a:rPr kumimoji="1" lang="en-US" altLang="zh-CN" sz="2400" b="1" dirty="0">
                <a:solidFill>
                  <a:srgbClr val="FF0000"/>
                </a:solidFill>
                <a:latin typeface="+mn-ea"/>
              </a:rPr>
              <a:t>SQL</a:t>
            </a:r>
            <a:r>
              <a:rPr kumimoji="1" lang="zh-CN" altLang="en-US" sz="2400" b="1" dirty="0">
                <a:solidFill>
                  <a:srgbClr val="FF0000"/>
                </a:solidFill>
                <a:latin typeface="+mn-ea"/>
              </a:rPr>
              <a:t>），</a:t>
            </a:r>
            <a:r>
              <a:rPr kumimoji="1" lang="zh-CN" altLang="en-US" sz="2400" b="1" dirty="0">
                <a:solidFill>
                  <a:srgbClr val="000000"/>
                </a:solidFill>
                <a:latin typeface="+mn-ea"/>
              </a:rPr>
              <a:t>之后送到数据库服务器，数据库服务器根据数据请求</a:t>
            </a:r>
            <a:r>
              <a:rPr kumimoji="1" lang="zh-CN" altLang="en-US" sz="2400" b="1" dirty="0">
                <a:solidFill>
                  <a:srgbClr val="FF0000"/>
                </a:solidFill>
                <a:latin typeface="+mn-ea"/>
              </a:rPr>
              <a:t>执行相应的数据库操作</a:t>
            </a:r>
            <a:r>
              <a:rPr kumimoji="1" lang="zh-CN" altLang="en-US" sz="2400" b="1" dirty="0">
                <a:solidFill>
                  <a:srgbClr val="000000"/>
                </a:solidFill>
                <a:latin typeface="+mn-ea"/>
              </a:rPr>
              <a:t>（如查询、修改、统计等），并将结果通过数据库接口的转换</a:t>
            </a:r>
            <a:r>
              <a:rPr kumimoji="1" lang="zh-CN" altLang="en-US" sz="2400" b="1" dirty="0">
                <a:solidFill>
                  <a:srgbClr val="FF0000"/>
                </a:solidFill>
                <a:latin typeface="+mn-ea"/>
              </a:rPr>
              <a:t>送回</a:t>
            </a:r>
            <a:r>
              <a:rPr kumimoji="1" lang="en-US" altLang="zh-CN" sz="2400" b="1" dirty="0">
                <a:solidFill>
                  <a:srgbClr val="FF0000"/>
                </a:solidFill>
                <a:latin typeface="+mn-ea"/>
              </a:rPr>
              <a:t>Web</a:t>
            </a:r>
            <a:r>
              <a:rPr kumimoji="1" lang="zh-CN" altLang="en-US" sz="2400" b="1" dirty="0">
                <a:solidFill>
                  <a:srgbClr val="FF0000"/>
                </a:solidFill>
                <a:latin typeface="+mn-ea"/>
              </a:rPr>
              <a:t>服务器</a:t>
            </a:r>
            <a:r>
              <a:rPr kumimoji="1" lang="zh-CN" altLang="en-US" sz="2400" b="1" dirty="0">
                <a:solidFill>
                  <a:srgbClr val="000000"/>
                </a:solidFill>
                <a:latin typeface="+mn-ea"/>
              </a:rPr>
              <a:t>，</a:t>
            </a:r>
            <a:r>
              <a:rPr kumimoji="1" lang="en-US" altLang="zh-CN" sz="2400" b="1" dirty="0">
                <a:solidFill>
                  <a:srgbClr val="000000"/>
                </a:solidFill>
                <a:latin typeface="+mn-ea"/>
              </a:rPr>
              <a:t>Web</a:t>
            </a:r>
            <a:r>
              <a:rPr kumimoji="1" lang="zh-CN" altLang="en-US" sz="2400" b="1" dirty="0">
                <a:solidFill>
                  <a:srgbClr val="000000"/>
                </a:solidFill>
                <a:latin typeface="+mn-ea"/>
              </a:rPr>
              <a:t>服务器将结果处理成</a:t>
            </a:r>
            <a:r>
              <a:rPr kumimoji="1" lang="en-US" altLang="zh-CN" sz="2400" b="1" dirty="0">
                <a:solidFill>
                  <a:srgbClr val="000000"/>
                </a:solidFill>
                <a:latin typeface="+mn-ea"/>
              </a:rPr>
              <a:t>Web</a:t>
            </a:r>
            <a:r>
              <a:rPr kumimoji="1" lang="zh-CN" altLang="en-US" sz="2400" b="1" dirty="0">
                <a:solidFill>
                  <a:srgbClr val="000000"/>
                </a:solidFill>
                <a:latin typeface="+mn-ea"/>
              </a:rPr>
              <a:t>浏览器能够</a:t>
            </a:r>
            <a:r>
              <a:rPr kumimoji="1" lang="zh-CN" altLang="en-US" sz="2400" b="1" dirty="0">
                <a:solidFill>
                  <a:srgbClr val="FF0000"/>
                </a:solidFill>
                <a:latin typeface="+mn-ea"/>
              </a:rPr>
              <a:t>接受的形式</a:t>
            </a:r>
            <a:r>
              <a:rPr kumimoji="1" lang="zh-CN" altLang="en-US" sz="2400" b="1" dirty="0">
                <a:solidFill>
                  <a:srgbClr val="000000"/>
                </a:solidFill>
                <a:latin typeface="+mn-ea"/>
              </a:rPr>
              <a:t>（</a:t>
            </a:r>
            <a:r>
              <a:rPr kumimoji="1" lang="en-US" altLang="zh-CN" sz="2400" b="1" dirty="0">
                <a:solidFill>
                  <a:srgbClr val="000000"/>
                </a:solidFill>
                <a:latin typeface="+mn-ea"/>
              </a:rPr>
              <a:t>HTML</a:t>
            </a:r>
            <a:r>
              <a:rPr kumimoji="1" lang="zh-CN" altLang="en-US" sz="2400" b="1" dirty="0">
                <a:solidFill>
                  <a:srgbClr val="000000"/>
                </a:solidFill>
                <a:latin typeface="+mn-ea"/>
              </a:rPr>
              <a:t>），</a:t>
            </a:r>
            <a:r>
              <a:rPr kumimoji="1" lang="zh-CN" altLang="en-US" sz="2400" b="1" dirty="0">
                <a:solidFill>
                  <a:srgbClr val="FF0000"/>
                </a:solidFill>
                <a:latin typeface="+mn-ea"/>
              </a:rPr>
              <a:t>送回发出请求的</a:t>
            </a:r>
            <a:r>
              <a:rPr kumimoji="1" lang="en-US" altLang="zh-CN" sz="2400" b="1" dirty="0">
                <a:solidFill>
                  <a:srgbClr val="FF0000"/>
                </a:solidFill>
                <a:latin typeface="+mn-ea"/>
              </a:rPr>
              <a:t>Web</a:t>
            </a:r>
            <a:r>
              <a:rPr kumimoji="1" lang="zh-CN" altLang="en-US" sz="2400" b="1" dirty="0">
                <a:solidFill>
                  <a:srgbClr val="FF0000"/>
                </a:solidFill>
                <a:latin typeface="+mn-ea"/>
              </a:rPr>
              <a:t>浏览器</a:t>
            </a:r>
            <a:r>
              <a:rPr kumimoji="1" lang="zh-CN" altLang="en-US" sz="2400" b="1" dirty="0">
                <a:solidFill>
                  <a:srgbClr val="000000"/>
                </a:solidFill>
                <a:latin typeface="+mn-ea"/>
              </a:rPr>
              <a:t>，由浏览器将其显示在客户端。</a:t>
            </a: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grpSp>
        <p:nvGrpSpPr>
          <p:cNvPr id="6" name="Group 8"/>
          <p:cNvGrpSpPr>
            <a:grpSpLocks/>
          </p:cNvGrpSpPr>
          <p:nvPr/>
        </p:nvGrpSpPr>
        <p:grpSpPr bwMode="auto">
          <a:xfrm>
            <a:off x="642910" y="3429000"/>
            <a:ext cx="7696200" cy="1981200"/>
            <a:chOff x="624" y="1104"/>
            <a:chExt cx="4848" cy="1248"/>
          </a:xfrm>
        </p:grpSpPr>
        <p:sp>
          <p:nvSpPr>
            <p:cNvPr id="7" name="Line 9"/>
            <p:cNvSpPr>
              <a:spLocks noChangeShapeType="1"/>
            </p:cNvSpPr>
            <p:nvPr/>
          </p:nvSpPr>
          <p:spPr bwMode="auto">
            <a:xfrm>
              <a:off x="3600" y="1104"/>
              <a:ext cx="0" cy="1248"/>
            </a:xfrm>
            <a:prstGeom prst="line">
              <a:avLst/>
            </a:prstGeom>
            <a:noFill/>
            <a:ln w="25400">
              <a:solidFill>
                <a:srgbClr val="0000FF"/>
              </a:solidFill>
              <a:prstDash val="dash"/>
              <a:round/>
              <a:headEnd/>
              <a:tailEnd/>
            </a:ln>
            <a:effectLst/>
          </p:spPr>
          <p:txBody>
            <a:bodyPr>
              <a:spAutoFit/>
            </a:bodyPr>
            <a:lstStyle/>
            <a:p>
              <a:endParaRPr lang="zh-CN" altLang="en-US"/>
            </a:p>
          </p:txBody>
        </p:sp>
        <p:sp>
          <p:nvSpPr>
            <p:cNvPr id="8" name="Line 10"/>
            <p:cNvSpPr>
              <a:spLocks noChangeShapeType="1"/>
            </p:cNvSpPr>
            <p:nvPr/>
          </p:nvSpPr>
          <p:spPr bwMode="auto">
            <a:xfrm>
              <a:off x="720" y="1104"/>
              <a:ext cx="0" cy="1248"/>
            </a:xfrm>
            <a:prstGeom prst="line">
              <a:avLst/>
            </a:prstGeom>
            <a:noFill/>
            <a:ln w="25400">
              <a:solidFill>
                <a:srgbClr val="0000FF"/>
              </a:solidFill>
              <a:prstDash val="dash"/>
              <a:round/>
              <a:headEnd/>
              <a:tailEnd/>
            </a:ln>
            <a:effectLst/>
          </p:spPr>
          <p:txBody>
            <a:bodyPr>
              <a:spAutoFit/>
            </a:bodyPr>
            <a:lstStyle/>
            <a:p>
              <a:endParaRPr lang="zh-CN" altLang="en-US"/>
            </a:p>
          </p:txBody>
        </p:sp>
        <p:sp>
          <p:nvSpPr>
            <p:cNvPr id="9" name="Line 11"/>
            <p:cNvSpPr>
              <a:spLocks noChangeShapeType="1"/>
            </p:cNvSpPr>
            <p:nvPr/>
          </p:nvSpPr>
          <p:spPr bwMode="auto">
            <a:xfrm>
              <a:off x="720" y="2352"/>
              <a:ext cx="2880" cy="0"/>
            </a:xfrm>
            <a:prstGeom prst="line">
              <a:avLst/>
            </a:prstGeom>
            <a:noFill/>
            <a:ln w="25400">
              <a:solidFill>
                <a:srgbClr val="0000FF"/>
              </a:solidFill>
              <a:prstDash val="dash"/>
              <a:round/>
              <a:headEnd/>
              <a:tailEnd/>
            </a:ln>
            <a:effectLst/>
          </p:spPr>
          <p:txBody>
            <a:bodyPr>
              <a:spAutoFit/>
            </a:bodyPr>
            <a:lstStyle/>
            <a:p>
              <a:endParaRPr lang="zh-CN" altLang="en-US"/>
            </a:p>
          </p:txBody>
        </p:sp>
        <p:graphicFrame>
          <p:nvGraphicFramePr>
            <p:cNvPr id="10" name="Object 12"/>
            <p:cNvGraphicFramePr>
              <a:graphicFrameLocks noChangeAspect="1"/>
            </p:cNvGraphicFramePr>
            <p:nvPr/>
          </p:nvGraphicFramePr>
          <p:xfrm>
            <a:off x="624" y="1200"/>
            <a:ext cx="4848" cy="1104"/>
          </p:xfrm>
          <a:graphic>
            <a:graphicData uri="http://schemas.openxmlformats.org/presentationml/2006/ole">
              <mc:AlternateContent xmlns:mc="http://schemas.openxmlformats.org/markup-compatibility/2006">
                <mc:Choice xmlns:v="urn:schemas-microsoft-com:vml" Requires="v">
                  <p:oleObj name="Visio" r:id="rId3" imgW="7358040" imgH="1640160" progId="Visio.Drawing.11">
                    <p:embed/>
                  </p:oleObj>
                </mc:Choice>
                <mc:Fallback>
                  <p:oleObj name="Visio" r:id="rId3" imgW="7358040" imgH="1640160"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1200"/>
                          <a:ext cx="4848" cy="1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3"/>
            <p:cNvSpPr>
              <a:spLocks noChangeShapeType="1"/>
            </p:cNvSpPr>
            <p:nvPr/>
          </p:nvSpPr>
          <p:spPr bwMode="auto">
            <a:xfrm>
              <a:off x="720" y="1104"/>
              <a:ext cx="2880" cy="0"/>
            </a:xfrm>
            <a:prstGeom prst="line">
              <a:avLst/>
            </a:prstGeom>
            <a:noFill/>
            <a:ln w="25400">
              <a:solidFill>
                <a:srgbClr val="0000FF"/>
              </a:solidFill>
              <a:prstDash val="dash"/>
              <a:round/>
              <a:headEnd/>
              <a:tailEnd/>
            </a:ln>
            <a:effectLst/>
          </p:spPr>
          <p:txBody>
            <a:bodyPr>
              <a:spAutoFit/>
            </a:bodyPr>
            <a:lstStyle/>
            <a:p>
              <a:endParaRPr lang="zh-CN" altLang="en-US"/>
            </a:p>
          </p:txBody>
        </p:sp>
      </p:grpSp>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体系结构（</a:t>
            </a:r>
            <a:r>
              <a:rPr lang="en-US" altLang="zh-CN" dirty="0"/>
              <a:t>B/S</a:t>
            </a:r>
            <a:r>
              <a:rPr lang="zh-CN" altLang="en-US" dirty="0"/>
              <a:t>与</a:t>
            </a:r>
            <a:r>
              <a:rPr lang="en-US" altLang="zh-CN" dirty="0"/>
              <a:t>C/S</a:t>
            </a:r>
            <a:r>
              <a:rPr lang="zh-CN" altLang="en-US" dirty="0"/>
              <a:t>比较）</a:t>
            </a:r>
          </a:p>
        </p:txBody>
      </p:sp>
      <p:sp>
        <p:nvSpPr>
          <p:cNvPr id="33795"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en-US" altLang="zh-CN" sz="2400" b="1" dirty="0">
                <a:solidFill>
                  <a:srgbClr val="000000"/>
                </a:solidFill>
                <a:latin typeface="+mn-ea"/>
              </a:rPr>
              <a:t>C/S</a:t>
            </a:r>
            <a:r>
              <a:rPr kumimoji="1" lang="zh-CN" altLang="en-US" sz="2400" b="1" dirty="0">
                <a:solidFill>
                  <a:srgbClr val="000000"/>
                </a:solidFill>
                <a:latin typeface="+mn-ea"/>
              </a:rPr>
              <a:t>模式客户端要</a:t>
            </a:r>
            <a:r>
              <a:rPr kumimoji="1" lang="zh-CN" altLang="en-US" sz="2400" b="1" dirty="0">
                <a:solidFill>
                  <a:srgbClr val="FF0000"/>
                </a:solidFill>
                <a:latin typeface="+mn-ea"/>
              </a:rPr>
              <a:t>安装系统软件</a:t>
            </a:r>
            <a:r>
              <a:rPr kumimoji="1" lang="zh-CN" altLang="en-US" sz="2400" b="1" dirty="0">
                <a:solidFill>
                  <a:srgbClr val="000000"/>
                </a:solidFill>
                <a:latin typeface="+mn-ea"/>
              </a:rPr>
              <a:t>；</a:t>
            </a:r>
          </a:p>
          <a:p>
            <a:pPr algn="just">
              <a:buFont typeface="Wingdings" pitchFamily="2" charset="2"/>
              <a:buNone/>
            </a:pPr>
            <a:r>
              <a:rPr kumimoji="1" lang="zh-CN" altLang="en-US" sz="2400" b="1" dirty="0">
                <a:solidFill>
                  <a:srgbClr val="000000"/>
                </a:solidFill>
                <a:latin typeface="+mn-ea"/>
              </a:rPr>
              <a:t>  </a:t>
            </a:r>
            <a:r>
              <a:rPr kumimoji="1" lang="en-US" altLang="zh-CN" sz="2400" b="1" dirty="0">
                <a:solidFill>
                  <a:srgbClr val="000000"/>
                </a:solidFill>
                <a:latin typeface="+mn-ea"/>
              </a:rPr>
              <a:t>B/S</a:t>
            </a:r>
            <a:r>
              <a:rPr kumimoji="1" lang="zh-CN" altLang="en-US" sz="2400" b="1" dirty="0">
                <a:solidFill>
                  <a:srgbClr val="000000"/>
                </a:solidFill>
                <a:latin typeface="+mn-ea"/>
              </a:rPr>
              <a:t>模式客户端只需要浏览器软件，用户</a:t>
            </a:r>
            <a:r>
              <a:rPr kumimoji="1" lang="zh-CN" altLang="en-US" sz="2400" b="1" dirty="0">
                <a:solidFill>
                  <a:srgbClr val="FF0000"/>
                </a:solidFill>
                <a:latin typeface="+mn-ea"/>
              </a:rPr>
              <a:t>不需要单独培训</a:t>
            </a:r>
            <a:r>
              <a:rPr kumimoji="1" lang="zh-CN" altLang="en-US" sz="2400" b="1" dirty="0">
                <a:solidFill>
                  <a:srgbClr val="000000"/>
                </a:solidFill>
                <a:latin typeface="+mn-ea"/>
              </a:rPr>
              <a:t>。</a:t>
            </a:r>
            <a:endParaRPr kumimoji="1" lang="en-US" altLang="zh-CN" sz="2400" b="1" dirty="0">
              <a:solidFill>
                <a:srgbClr val="000000"/>
              </a:solidFill>
              <a:latin typeface="+mn-ea"/>
            </a:endParaRPr>
          </a:p>
          <a:p>
            <a:pPr algn="just">
              <a:buFont typeface="Wingdings" pitchFamily="2" charset="2"/>
              <a:buChar char="§"/>
            </a:pPr>
            <a:r>
              <a:rPr kumimoji="1" lang="en-US" altLang="zh-CN" sz="2400" b="1" dirty="0">
                <a:solidFill>
                  <a:srgbClr val="000000"/>
                </a:solidFill>
                <a:latin typeface="+mn-ea"/>
              </a:rPr>
              <a:t>C/S</a:t>
            </a:r>
            <a:r>
              <a:rPr kumimoji="1" lang="zh-CN" altLang="en-US" sz="2400" b="1" dirty="0">
                <a:solidFill>
                  <a:srgbClr val="000000"/>
                </a:solidFill>
                <a:latin typeface="+mn-ea"/>
              </a:rPr>
              <a:t>模式客户端软件的</a:t>
            </a:r>
            <a:r>
              <a:rPr kumimoji="1" lang="zh-CN" altLang="en-US" sz="2400" b="1" dirty="0">
                <a:solidFill>
                  <a:srgbClr val="FF0000"/>
                </a:solidFill>
                <a:latin typeface="+mn-ea"/>
              </a:rPr>
              <a:t>维护工作量较大</a:t>
            </a:r>
            <a:r>
              <a:rPr kumimoji="1" lang="zh-CN" altLang="en-US" sz="2400" b="1" dirty="0">
                <a:solidFill>
                  <a:srgbClr val="000000"/>
                </a:solidFill>
                <a:latin typeface="+mn-ea"/>
              </a:rPr>
              <a:t>；</a:t>
            </a:r>
          </a:p>
          <a:p>
            <a:pPr algn="just">
              <a:buFont typeface="Wingdings" pitchFamily="2" charset="2"/>
              <a:buNone/>
            </a:pPr>
            <a:r>
              <a:rPr kumimoji="1" lang="zh-CN" altLang="en-US" sz="2400" b="1" dirty="0">
                <a:solidFill>
                  <a:srgbClr val="000000"/>
                </a:solidFill>
                <a:latin typeface="+mn-ea"/>
              </a:rPr>
              <a:t>  在</a:t>
            </a:r>
            <a:r>
              <a:rPr kumimoji="1" lang="en-US" altLang="zh-CN" sz="2400" b="1" dirty="0">
                <a:solidFill>
                  <a:srgbClr val="000000"/>
                </a:solidFill>
                <a:latin typeface="+mn-ea"/>
              </a:rPr>
              <a:t>B/S</a:t>
            </a:r>
            <a:r>
              <a:rPr kumimoji="1" lang="zh-CN" altLang="en-US" sz="2400" b="1" dirty="0">
                <a:solidFill>
                  <a:srgbClr val="000000"/>
                </a:solidFill>
                <a:latin typeface="+mn-ea"/>
              </a:rPr>
              <a:t>模式用户端基本上</a:t>
            </a:r>
            <a:r>
              <a:rPr kumimoji="1" lang="zh-CN" altLang="en-US" sz="2400" b="1" dirty="0">
                <a:solidFill>
                  <a:srgbClr val="FF0000"/>
                </a:solidFill>
                <a:latin typeface="+mn-ea"/>
              </a:rPr>
              <a:t>免维护</a:t>
            </a:r>
            <a:r>
              <a:rPr kumimoji="1" lang="zh-CN" altLang="en-US" sz="2400" b="1" dirty="0">
                <a:solidFill>
                  <a:srgbClr val="000000"/>
                </a:solidFill>
                <a:latin typeface="+mn-ea"/>
              </a:rPr>
              <a:t>。</a:t>
            </a:r>
            <a:endParaRPr kumimoji="1" lang="en-US" altLang="zh-CN" sz="2400" b="1" dirty="0">
              <a:solidFill>
                <a:srgbClr val="000000"/>
              </a:solidFill>
              <a:latin typeface="+mn-ea"/>
            </a:endParaRPr>
          </a:p>
          <a:p>
            <a:pPr algn="just">
              <a:buFont typeface="Wingdings" pitchFamily="2" charset="2"/>
              <a:buChar char="§"/>
            </a:pPr>
            <a:r>
              <a:rPr kumimoji="1" lang="en-US" altLang="zh-CN" sz="2400" b="1" dirty="0">
                <a:solidFill>
                  <a:srgbClr val="000000"/>
                </a:solidFill>
                <a:latin typeface="+mn-ea"/>
              </a:rPr>
              <a:t>C/S</a:t>
            </a:r>
            <a:r>
              <a:rPr kumimoji="1" lang="zh-CN" altLang="en-US" sz="2400" b="1" dirty="0">
                <a:solidFill>
                  <a:srgbClr val="000000"/>
                </a:solidFill>
                <a:latin typeface="+mn-ea"/>
              </a:rPr>
              <a:t>模式一般应用于</a:t>
            </a:r>
            <a:r>
              <a:rPr kumimoji="1" lang="zh-CN" altLang="en-US" sz="2400" b="1" dirty="0">
                <a:solidFill>
                  <a:srgbClr val="FF0000"/>
                </a:solidFill>
                <a:latin typeface="+mn-ea"/>
              </a:rPr>
              <a:t>局域网</a:t>
            </a:r>
            <a:r>
              <a:rPr kumimoji="1" lang="zh-CN" altLang="en-US" sz="2400" b="1" dirty="0">
                <a:solidFill>
                  <a:srgbClr val="000000"/>
                </a:solidFill>
                <a:latin typeface="+mn-ea"/>
              </a:rPr>
              <a:t>中的有限人群，但它的优点是客</a:t>
            </a:r>
          </a:p>
          <a:p>
            <a:pPr algn="just">
              <a:buFont typeface="Wingdings" pitchFamily="2" charset="2"/>
              <a:buNone/>
            </a:pPr>
            <a:r>
              <a:rPr kumimoji="1" lang="zh-CN" altLang="en-US" sz="2400" b="1" dirty="0">
                <a:solidFill>
                  <a:srgbClr val="000000"/>
                </a:solidFill>
                <a:latin typeface="+mn-ea"/>
              </a:rPr>
              <a:t>  户端软件运行速度快，</a:t>
            </a:r>
            <a:r>
              <a:rPr kumimoji="1" lang="zh-CN" altLang="en-US" sz="2400" b="1" dirty="0">
                <a:solidFill>
                  <a:srgbClr val="FF0000"/>
                </a:solidFill>
                <a:latin typeface="+mn-ea"/>
              </a:rPr>
              <a:t>开发简单</a:t>
            </a:r>
            <a:r>
              <a:rPr kumimoji="1" lang="zh-CN" altLang="en-US" sz="2400" b="1" dirty="0">
                <a:solidFill>
                  <a:srgbClr val="000000"/>
                </a:solidFill>
                <a:latin typeface="+mn-ea"/>
              </a:rPr>
              <a:t>，</a:t>
            </a:r>
            <a:r>
              <a:rPr kumimoji="1" lang="zh-CN" altLang="en-US" sz="2400" b="1" dirty="0">
                <a:solidFill>
                  <a:srgbClr val="FF0000"/>
                </a:solidFill>
                <a:latin typeface="+mn-ea"/>
              </a:rPr>
              <a:t>能够在客户端设计复杂</a:t>
            </a:r>
          </a:p>
          <a:p>
            <a:pPr algn="just">
              <a:buFont typeface="Wingdings" pitchFamily="2" charset="2"/>
              <a:buNone/>
            </a:pPr>
            <a:r>
              <a:rPr kumimoji="1" lang="zh-CN" altLang="en-US" sz="2400" b="1" dirty="0">
                <a:solidFill>
                  <a:srgbClr val="FF0000"/>
                </a:solidFill>
                <a:latin typeface="+mn-ea"/>
              </a:rPr>
              <a:t>  的操作界面，交互性强</a:t>
            </a:r>
            <a:r>
              <a:rPr kumimoji="1" lang="zh-CN" altLang="en-US" sz="2400" b="1" dirty="0">
                <a:solidFill>
                  <a:srgbClr val="000000"/>
                </a:solidFill>
                <a:latin typeface="+mn-ea"/>
              </a:rPr>
              <a:t>；</a:t>
            </a:r>
          </a:p>
          <a:p>
            <a:pPr algn="just">
              <a:buFont typeface="Wingdings" pitchFamily="2" charset="2"/>
              <a:buNone/>
            </a:pPr>
            <a:r>
              <a:rPr kumimoji="1" lang="zh-CN" altLang="en-US" sz="2400" b="1" dirty="0">
                <a:solidFill>
                  <a:srgbClr val="000000"/>
                </a:solidFill>
                <a:latin typeface="+mn-ea"/>
              </a:rPr>
              <a:t>  </a:t>
            </a:r>
            <a:r>
              <a:rPr kumimoji="1" lang="en-US" altLang="zh-CN" sz="2400" b="1" dirty="0">
                <a:solidFill>
                  <a:srgbClr val="000000"/>
                </a:solidFill>
                <a:latin typeface="+mn-ea"/>
              </a:rPr>
              <a:t>B/S</a:t>
            </a:r>
            <a:r>
              <a:rPr kumimoji="1" lang="zh-CN" altLang="en-US" sz="2400" b="1" dirty="0">
                <a:solidFill>
                  <a:srgbClr val="000000"/>
                </a:solidFill>
                <a:latin typeface="+mn-ea"/>
              </a:rPr>
              <a:t>模式</a:t>
            </a:r>
            <a:r>
              <a:rPr kumimoji="1" lang="zh-CN" altLang="en-US" sz="2400" b="1" dirty="0">
                <a:solidFill>
                  <a:srgbClr val="FF0000"/>
                </a:solidFill>
                <a:latin typeface="+mn-ea"/>
              </a:rPr>
              <a:t>无距离范围限制</a:t>
            </a:r>
            <a:r>
              <a:rPr kumimoji="1" lang="zh-CN" altLang="en-US" sz="2400" b="1" dirty="0">
                <a:solidFill>
                  <a:srgbClr val="000000"/>
                </a:solidFill>
                <a:latin typeface="+mn-ea"/>
              </a:rPr>
              <a:t>，不仅适用于局域网，也可应用于广域网 。但它的主要缺点是系统运行受网络带宽限制，运行速度较慢。</a:t>
            </a:r>
          </a:p>
          <a:p>
            <a:pPr algn="just">
              <a:buFont typeface="Wingdings" pitchFamily="2" charset="2"/>
              <a:buNone/>
            </a:pPr>
            <a:endParaRPr kumimoji="1" lang="zh-CN" altLang="en-US" sz="2400" b="1" dirty="0">
              <a:solidFill>
                <a:srgbClr val="000000"/>
              </a:solidFill>
              <a:latin typeface="+mn-ea"/>
            </a:endParaRPr>
          </a:p>
          <a:p>
            <a:pPr algn="just">
              <a:buFont typeface="Wingdings" pitchFamily="2" charset="2"/>
              <a:buNone/>
            </a:pPr>
            <a:r>
              <a:rPr kumimoji="1" lang="zh-CN" altLang="en-US" sz="2400" b="1" dirty="0">
                <a:solidFill>
                  <a:srgbClr val="000000"/>
                </a:solidFill>
                <a:latin typeface="+mn-ea"/>
              </a:rPr>
              <a:t> </a:t>
            </a:r>
          </a:p>
          <a:p>
            <a:pPr eaLnBrk="1" hangingPunct="1">
              <a:lnSpc>
                <a:spcPct val="80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体系结构（三层</a:t>
            </a:r>
            <a:r>
              <a:rPr lang="en-US" altLang="zh-CN" dirty="0"/>
              <a:t>C/S</a:t>
            </a:r>
            <a:r>
              <a:rPr lang="zh-CN" altLang="en-US" dirty="0"/>
              <a:t>结构）</a:t>
            </a:r>
          </a:p>
        </p:txBody>
      </p:sp>
      <p:graphicFrame>
        <p:nvGraphicFramePr>
          <p:cNvPr id="343042" name="Object 2"/>
          <p:cNvGraphicFramePr>
            <a:graphicFrameLocks noChangeAspect="1"/>
          </p:cNvGraphicFramePr>
          <p:nvPr/>
        </p:nvGraphicFramePr>
        <p:xfrm>
          <a:off x="1785918" y="1214422"/>
          <a:ext cx="5184775" cy="4105275"/>
        </p:xfrm>
        <a:graphic>
          <a:graphicData uri="http://schemas.openxmlformats.org/presentationml/2006/ole">
            <mc:AlternateContent xmlns:mc="http://schemas.openxmlformats.org/markup-compatibility/2006">
              <mc:Choice xmlns:v="urn:schemas-microsoft-com:vml" Requires="v">
                <p:oleObj name="Visio" r:id="rId3" imgW="4567320" imgH="3685680" progId="Visio.Drawing.11">
                  <p:embed/>
                </p:oleObj>
              </mc:Choice>
              <mc:Fallback>
                <p:oleObj name="Visio" r:id="rId3" imgW="4567320" imgH="368568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18" y="1214422"/>
                        <a:ext cx="5184775" cy="4105275"/>
                      </a:xfrm>
                      <a:prstGeom prst="rect">
                        <a:avLst/>
                      </a:prstGeom>
                      <a:solidFill>
                        <a:srgbClr val="FFFFFF"/>
                      </a:solidFill>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zh-CN" altLang="en-US" dirty="0"/>
              <a:t>本章主要内容</a:t>
            </a:r>
          </a:p>
        </p:txBody>
      </p:sp>
      <p:sp>
        <p:nvSpPr>
          <p:cNvPr id="33795" name="内容占位符 2"/>
          <p:cNvSpPr>
            <a:spLocks noGrp="1"/>
          </p:cNvSpPr>
          <p:nvPr>
            <p:ph idx="1"/>
          </p:nvPr>
        </p:nvSpPr>
        <p:spPr>
          <a:xfrm>
            <a:off x="385794" y="1000125"/>
            <a:ext cx="6472222" cy="3286132"/>
          </a:xfrm>
        </p:spPr>
        <p:txBody>
          <a:bodyPr/>
          <a:lstStyle/>
          <a:p>
            <a:pPr eaLnBrk="1" hangingPunct="1">
              <a:lnSpc>
                <a:spcPct val="115000"/>
              </a:lnSpc>
            </a:pPr>
            <a:r>
              <a:rPr lang="en-US" altLang="zh-CN" b="1" dirty="0">
                <a:solidFill>
                  <a:schemeClr val="tx2"/>
                </a:solidFill>
                <a:latin typeface="+mn-ea"/>
              </a:rPr>
              <a:t>5.1   </a:t>
            </a:r>
            <a:r>
              <a:rPr lang="zh-CN" altLang="en-US" b="1" dirty="0">
                <a:solidFill>
                  <a:schemeClr val="tx2"/>
                </a:solidFill>
                <a:latin typeface="+mn-ea"/>
              </a:rPr>
              <a:t>设计过程</a:t>
            </a:r>
            <a:endParaRPr lang="en-US" altLang="zh-CN" b="1" dirty="0">
              <a:solidFill>
                <a:schemeClr val="tx2"/>
              </a:solidFill>
              <a:latin typeface="+mn-ea"/>
            </a:endParaRPr>
          </a:p>
          <a:p>
            <a:pPr eaLnBrk="1" hangingPunct="1">
              <a:lnSpc>
                <a:spcPct val="115000"/>
              </a:lnSpc>
            </a:pPr>
            <a:r>
              <a:rPr lang="en-US" altLang="zh-CN" b="1" dirty="0">
                <a:solidFill>
                  <a:schemeClr val="tx2"/>
                </a:solidFill>
                <a:latin typeface="+mn-ea"/>
              </a:rPr>
              <a:t>5.2   </a:t>
            </a:r>
            <a:r>
              <a:rPr lang="zh-CN" altLang="en-US" b="1" dirty="0">
                <a:solidFill>
                  <a:schemeClr val="tx2"/>
                </a:solidFill>
                <a:latin typeface="+mn-ea"/>
              </a:rPr>
              <a:t>设计原理</a:t>
            </a:r>
            <a:endParaRPr lang="en-US" altLang="zh-CN" b="1" dirty="0">
              <a:solidFill>
                <a:schemeClr val="tx2"/>
              </a:solidFill>
              <a:latin typeface="+mn-ea"/>
            </a:endParaRPr>
          </a:p>
          <a:p>
            <a:pPr eaLnBrk="1" hangingPunct="1">
              <a:lnSpc>
                <a:spcPct val="115000"/>
              </a:lnSpc>
            </a:pPr>
            <a:r>
              <a:rPr lang="en-US" altLang="zh-CN" b="1" dirty="0">
                <a:solidFill>
                  <a:schemeClr val="tx2"/>
                </a:solidFill>
                <a:latin typeface="+mn-ea"/>
              </a:rPr>
              <a:t>5.3   </a:t>
            </a:r>
            <a:r>
              <a:rPr lang="zh-CN" altLang="en-US" b="1" dirty="0">
                <a:solidFill>
                  <a:schemeClr val="tx2"/>
                </a:solidFill>
                <a:latin typeface="+mn-ea"/>
              </a:rPr>
              <a:t>启发规则</a:t>
            </a:r>
            <a:endParaRPr lang="en-US" altLang="zh-CN" b="1" dirty="0">
              <a:solidFill>
                <a:schemeClr val="tx2"/>
              </a:solidFill>
              <a:latin typeface="+mn-ea"/>
            </a:endParaRPr>
          </a:p>
          <a:p>
            <a:pPr eaLnBrk="1" hangingPunct="1">
              <a:lnSpc>
                <a:spcPct val="115000"/>
              </a:lnSpc>
            </a:pPr>
            <a:r>
              <a:rPr lang="en-US" altLang="zh-CN" b="1" dirty="0">
                <a:solidFill>
                  <a:schemeClr val="tx2"/>
                </a:solidFill>
                <a:latin typeface="+mn-ea"/>
              </a:rPr>
              <a:t>5.4   </a:t>
            </a:r>
            <a:r>
              <a:rPr lang="zh-CN" altLang="en-US" b="1" dirty="0">
                <a:solidFill>
                  <a:schemeClr val="tx2"/>
                </a:solidFill>
                <a:latin typeface="+mn-ea"/>
              </a:rPr>
              <a:t>描绘软件结构的图形工具</a:t>
            </a:r>
            <a:endParaRPr lang="en-US" altLang="zh-CN" b="1" dirty="0">
              <a:solidFill>
                <a:schemeClr val="tx2"/>
              </a:solidFill>
              <a:latin typeface="+mn-ea"/>
            </a:endParaRPr>
          </a:p>
          <a:p>
            <a:pPr eaLnBrk="1" hangingPunct="1">
              <a:lnSpc>
                <a:spcPct val="115000"/>
              </a:lnSpc>
            </a:pPr>
            <a:r>
              <a:rPr lang="en-US" altLang="zh-CN" b="1" dirty="0">
                <a:solidFill>
                  <a:schemeClr val="tx2"/>
                </a:solidFill>
                <a:latin typeface="+mn-ea"/>
              </a:rPr>
              <a:t>5.5   </a:t>
            </a:r>
            <a:r>
              <a:rPr lang="zh-CN" altLang="en-US" b="1" dirty="0">
                <a:solidFill>
                  <a:schemeClr val="tx2"/>
                </a:solidFill>
                <a:latin typeface="+mn-ea"/>
              </a:rPr>
              <a:t>面向数据流的设计方法</a:t>
            </a:r>
            <a:endParaRPr lang="en-US" altLang="zh-CN" b="1" dirty="0">
              <a:solidFill>
                <a:schemeClr val="tx2"/>
              </a:solidFill>
              <a:latin typeface="+mn-ea"/>
            </a:endParaRPr>
          </a:p>
          <a:p>
            <a:pPr eaLnBrk="1" hangingPunct="1">
              <a:lnSpc>
                <a:spcPct val="115000"/>
              </a:lnSpc>
            </a:pPr>
            <a:endParaRPr lang="zh-CN" altLang="en-US" sz="2400" b="1" dirty="0">
              <a:solidFill>
                <a:schemeClr val="tx2"/>
              </a:solidFill>
              <a:latin typeface="Verdana" pitchFamily="34" charset="0"/>
            </a:endParaRPr>
          </a:p>
          <a:p>
            <a:pPr eaLnBrk="1" hangingPunct="1">
              <a:lnSpc>
                <a:spcPct val="115000"/>
              </a:lnSpc>
            </a:pPr>
            <a:endParaRPr lang="en-US" altLang="zh-CN" sz="2400" b="1" dirty="0">
              <a:solidFill>
                <a:schemeClr val="tx2"/>
              </a:solidFill>
              <a:latin typeface="Verdana" pitchFamily="34" charset="0"/>
            </a:endParaRPr>
          </a:p>
        </p:txBody>
      </p:sp>
    </p:spTree>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体系结构（三层</a:t>
            </a:r>
            <a:r>
              <a:rPr lang="en-US" altLang="zh-CN" dirty="0"/>
              <a:t>C/S</a:t>
            </a:r>
            <a:r>
              <a:rPr lang="zh-CN" altLang="en-US" dirty="0"/>
              <a:t>结构）</a:t>
            </a:r>
          </a:p>
        </p:txBody>
      </p:sp>
      <p:sp>
        <p:nvSpPr>
          <p:cNvPr id="33795"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zh-CN" altLang="en-US" sz="2400" b="1" dirty="0">
                <a:solidFill>
                  <a:srgbClr val="000000"/>
                </a:solidFill>
                <a:latin typeface="+mn-ea"/>
              </a:rPr>
              <a:t>客户端、应用服务器、数据库服务器</a:t>
            </a:r>
            <a:endParaRPr kumimoji="1" lang="en-US" altLang="zh-CN" sz="2400" b="1" dirty="0">
              <a:solidFill>
                <a:srgbClr val="000000"/>
              </a:solidFill>
              <a:latin typeface="+mn-ea"/>
            </a:endParaRPr>
          </a:p>
          <a:p>
            <a:pPr marL="0" indent="457200">
              <a:lnSpc>
                <a:spcPct val="80000"/>
              </a:lnSpc>
              <a:spcBef>
                <a:spcPct val="50000"/>
              </a:spcBef>
              <a:buClr>
                <a:schemeClr val="tx1"/>
              </a:buClr>
              <a:buSzPct val="75000"/>
              <a:buNone/>
            </a:pPr>
            <a:r>
              <a:rPr kumimoji="1" lang="en-US" altLang="zh-CN" sz="2400" b="1" dirty="0">
                <a:solidFill>
                  <a:srgbClr val="000000"/>
                </a:solidFill>
                <a:latin typeface="+mn-ea"/>
              </a:rPr>
              <a:t>1.</a:t>
            </a:r>
            <a:r>
              <a:rPr kumimoji="1" lang="zh-CN" altLang="en-US" sz="2400" b="1" dirty="0">
                <a:solidFill>
                  <a:srgbClr val="FF0000"/>
                </a:solidFill>
                <a:latin typeface="+mn-ea"/>
              </a:rPr>
              <a:t>客户端</a:t>
            </a:r>
            <a:r>
              <a:rPr kumimoji="1" lang="en-US" altLang="zh-CN" sz="2400" b="1" dirty="0">
                <a:solidFill>
                  <a:srgbClr val="000000"/>
                </a:solidFill>
                <a:latin typeface="+mn-ea"/>
              </a:rPr>
              <a:t>:</a:t>
            </a:r>
            <a:r>
              <a:rPr kumimoji="1" lang="zh-CN" altLang="en-US" sz="2400" b="1" dirty="0">
                <a:solidFill>
                  <a:srgbClr val="000000"/>
                </a:solidFill>
                <a:latin typeface="+mn-ea"/>
              </a:rPr>
              <a:t>通常实现用户界面，它提供了一个可视化接口，用来显示信息和收集数据，它只与应用服务器打交道。</a:t>
            </a:r>
            <a:r>
              <a:rPr kumimoji="1" lang="zh-CN" altLang="en-US" sz="2800" b="1" dirty="0">
                <a:solidFill>
                  <a:srgbClr val="000000"/>
                </a:solidFill>
                <a:latin typeface="+mn-ea"/>
              </a:rPr>
              <a:t> </a:t>
            </a:r>
          </a:p>
          <a:p>
            <a:pPr marL="0" indent="457200" algn="just">
              <a:buNone/>
            </a:pPr>
            <a:r>
              <a:rPr kumimoji="1" lang="en-US" altLang="zh-CN" sz="2400" b="1" dirty="0">
                <a:solidFill>
                  <a:srgbClr val="000000"/>
                </a:solidFill>
                <a:latin typeface="+mn-ea"/>
              </a:rPr>
              <a:t>2.</a:t>
            </a:r>
            <a:r>
              <a:rPr kumimoji="1" lang="zh-CN" altLang="en-US" sz="2400" b="1" dirty="0">
                <a:solidFill>
                  <a:srgbClr val="FF0000"/>
                </a:solidFill>
                <a:latin typeface="+mn-ea"/>
              </a:rPr>
              <a:t>应用服务器</a:t>
            </a:r>
            <a:r>
              <a:rPr kumimoji="1" lang="zh-CN" altLang="en-US" sz="2400" b="1" dirty="0">
                <a:solidFill>
                  <a:srgbClr val="000000"/>
                </a:solidFill>
                <a:latin typeface="+mn-ea"/>
              </a:rPr>
              <a:t>。通常实现应用逻辑，是连接客户与数据库服务器的桥梁。它响应用户发来的请求执行某种业务任务，并与数据库服务器打交道。</a:t>
            </a:r>
          </a:p>
          <a:p>
            <a:pPr marL="0" indent="457200" algn="just">
              <a:buNone/>
            </a:pPr>
            <a:r>
              <a:rPr kumimoji="1" lang="en-US" altLang="zh-CN" sz="2400" b="1" dirty="0">
                <a:solidFill>
                  <a:srgbClr val="000000"/>
                </a:solidFill>
                <a:latin typeface="+mn-ea"/>
              </a:rPr>
              <a:t>3.</a:t>
            </a:r>
            <a:r>
              <a:rPr kumimoji="1" lang="zh-CN" altLang="en-US" sz="2400" b="1" dirty="0">
                <a:solidFill>
                  <a:srgbClr val="FF0000"/>
                </a:solidFill>
                <a:latin typeface="+mn-ea"/>
              </a:rPr>
              <a:t>数据库服务器</a:t>
            </a:r>
            <a:r>
              <a:rPr kumimoji="1" lang="zh-CN" altLang="en-US" sz="2400" b="1" dirty="0">
                <a:solidFill>
                  <a:srgbClr val="000000"/>
                </a:solidFill>
                <a:latin typeface="+mn-ea"/>
              </a:rPr>
              <a:t>。实现数据的定义、维护、访问、更新以及管理，并响应应用服务器的数据请求。</a:t>
            </a:r>
          </a:p>
          <a:p>
            <a:pPr algn="just">
              <a:buFont typeface="Wingdings" pitchFamily="2" charset="2"/>
              <a:buNone/>
            </a:pPr>
            <a:endParaRPr kumimoji="1" lang="zh-CN" altLang="en-US" sz="2400" b="1" dirty="0">
              <a:solidFill>
                <a:srgbClr val="000000"/>
              </a:solidFill>
              <a:latin typeface="+mn-ea"/>
            </a:endParaRPr>
          </a:p>
          <a:p>
            <a:pPr algn="just">
              <a:buFont typeface="Wingdings" pitchFamily="2" charset="2"/>
              <a:buNone/>
            </a:pPr>
            <a:r>
              <a:rPr kumimoji="1" lang="zh-CN" altLang="en-US" sz="2400" b="1" dirty="0">
                <a:solidFill>
                  <a:srgbClr val="000000"/>
                </a:solidFill>
                <a:latin typeface="+mn-ea"/>
              </a:rPr>
              <a:t> </a:t>
            </a:r>
          </a:p>
          <a:p>
            <a:pPr eaLnBrk="1" hangingPunct="1">
              <a:lnSpc>
                <a:spcPct val="80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体系结构比较</a:t>
            </a:r>
          </a:p>
        </p:txBody>
      </p:sp>
      <p:graphicFrame>
        <p:nvGraphicFramePr>
          <p:cNvPr id="344066" name="Object 2"/>
          <p:cNvGraphicFramePr>
            <a:graphicFrameLocks noChangeAspect="1"/>
          </p:cNvGraphicFramePr>
          <p:nvPr/>
        </p:nvGraphicFramePr>
        <p:xfrm>
          <a:off x="928662" y="928670"/>
          <a:ext cx="7112000" cy="4714908"/>
        </p:xfrm>
        <a:graphic>
          <a:graphicData uri="http://schemas.openxmlformats.org/presentationml/2006/ole">
            <mc:AlternateContent xmlns:mc="http://schemas.openxmlformats.org/markup-compatibility/2006">
              <mc:Choice xmlns:v="urn:schemas-microsoft-com:vml" Requires="v">
                <p:oleObj name="Visio" r:id="rId3" imgW="6447990" imgH="5515948" progId="Visio.Drawing.11">
                  <p:embed/>
                </p:oleObj>
              </mc:Choice>
              <mc:Fallback>
                <p:oleObj name="Visio" r:id="rId3" imgW="6447990" imgH="5515948"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white">
                      <a:xfrm>
                        <a:off x="928662" y="928670"/>
                        <a:ext cx="7112000" cy="4714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体系结构比较</a:t>
            </a:r>
          </a:p>
        </p:txBody>
      </p:sp>
      <p:sp>
        <p:nvSpPr>
          <p:cNvPr id="33795"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en-US" altLang="zh-CN" sz="2300" b="1" dirty="0">
                <a:solidFill>
                  <a:srgbClr val="000000"/>
                </a:solidFill>
                <a:latin typeface="+mn-ea"/>
              </a:rPr>
              <a:t>C/S</a:t>
            </a:r>
            <a:r>
              <a:rPr kumimoji="1" lang="zh-CN" altLang="en-US" sz="2300" b="1" dirty="0">
                <a:solidFill>
                  <a:srgbClr val="000000"/>
                </a:solidFill>
                <a:latin typeface="+mn-ea"/>
              </a:rPr>
              <a:t>模式和</a:t>
            </a:r>
            <a:r>
              <a:rPr kumimoji="1" lang="en-US" altLang="zh-CN" sz="2300" b="1" dirty="0">
                <a:solidFill>
                  <a:srgbClr val="000000"/>
                </a:solidFill>
                <a:latin typeface="+mn-ea"/>
              </a:rPr>
              <a:t>B/S</a:t>
            </a:r>
            <a:r>
              <a:rPr kumimoji="1" lang="zh-CN" altLang="en-US" sz="2300" b="1" dirty="0">
                <a:solidFill>
                  <a:srgbClr val="000000"/>
                </a:solidFill>
                <a:latin typeface="+mn-ea"/>
              </a:rPr>
              <a:t>模式的交叉混合</a:t>
            </a:r>
            <a:endParaRPr kumimoji="1" lang="en-US" altLang="zh-CN" sz="2300" b="1" dirty="0">
              <a:solidFill>
                <a:srgbClr val="000000"/>
              </a:solidFill>
              <a:latin typeface="+mn-ea"/>
            </a:endParaRPr>
          </a:p>
          <a:p>
            <a:pPr marL="0">
              <a:lnSpc>
                <a:spcPct val="80000"/>
              </a:lnSpc>
              <a:spcBef>
                <a:spcPct val="50000"/>
              </a:spcBef>
              <a:buClr>
                <a:schemeClr val="tx1"/>
              </a:buClr>
              <a:buSzPct val="75000"/>
              <a:buNone/>
            </a:pPr>
            <a:r>
              <a:rPr kumimoji="1" lang="zh-CN" altLang="en-US" sz="2300" b="1" dirty="0">
                <a:solidFill>
                  <a:srgbClr val="000000"/>
                </a:solidFill>
                <a:latin typeface="+mn-ea"/>
              </a:rPr>
              <a:t>   </a:t>
            </a:r>
            <a:r>
              <a:rPr kumimoji="1" lang="en-US" altLang="zh-CN" sz="2300" b="1" dirty="0">
                <a:solidFill>
                  <a:srgbClr val="FF0000"/>
                </a:solidFill>
                <a:latin typeface="+mn-ea"/>
              </a:rPr>
              <a:t>B/S</a:t>
            </a:r>
            <a:r>
              <a:rPr kumimoji="1" lang="zh-CN" altLang="en-US" sz="2300" b="1" dirty="0">
                <a:solidFill>
                  <a:srgbClr val="FF0000"/>
                </a:solidFill>
                <a:latin typeface="+mn-ea"/>
              </a:rPr>
              <a:t>模式的先进性</a:t>
            </a:r>
            <a:r>
              <a:rPr kumimoji="1" lang="zh-CN" altLang="en-US" sz="2300" b="1" dirty="0">
                <a:solidFill>
                  <a:srgbClr val="000000"/>
                </a:solidFill>
                <a:latin typeface="+mn-ea"/>
              </a:rPr>
              <a:t>和</a:t>
            </a:r>
            <a:r>
              <a:rPr kumimoji="1" lang="en-US" altLang="zh-CN" sz="2300" b="1" dirty="0">
                <a:solidFill>
                  <a:srgbClr val="FF0000"/>
                </a:solidFill>
                <a:latin typeface="+mn-ea"/>
              </a:rPr>
              <a:t>C/S</a:t>
            </a:r>
            <a:r>
              <a:rPr kumimoji="1" lang="zh-CN" altLang="en-US" sz="2300" b="1" dirty="0">
                <a:solidFill>
                  <a:srgbClr val="FF0000"/>
                </a:solidFill>
                <a:latin typeface="+mn-ea"/>
              </a:rPr>
              <a:t>模式的成熟性</a:t>
            </a:r>
            <a:r>
              <a:rPr kumimoji="1" lang="zh-CN" altLang="en-US" sz="2300" b="1" dirty="0">
                <a:solidFill>
                  <a:srgbClr val="000000"/>
                </a:solidFill>
                <a:latin typeface="+mn-ea"/>
              </a:rPr>
              <a:t>使人们在系统平台的选择上难定取舍，并且单一的</a:t>
            </a:r>
            <a:r>
              <a:rPr kumimoji="1" lang="en-US" altLang="zh-CN" sz="2300" b="1" dirty="0">
                <a:solidFill>
                  <a:srgbClr val="000000"/>
                </a:solidFill>
                <a:latin typeface="+mn-ea"/>
              </a:rPr>
              <a:t>B/S</a:t>
            </a:r>
            <a:r>
              <a:rPr kumimoji="1" lang="zh-CN" altLang="en-US" sz="2300" b="1" dirty="0">
                <a:solidFill>
                  <a:srgbClr val="000000"/>
                </a:solidFill>
                <a:latin typeface="+mn-ea"/>
              </a:rPr>
              <a:t>模式和单一的</a:t>
            </a:r>
            <a:r>
              <a:rPr kumimoji="1" lang="en-US" altLang="zh-CN" sz="2300" b="1" dirty="0">
                <a:solidFill>
                  <a:srgbClr val="000000"/>
                </a:solidFill>
                <a:latin typeface="+mn-ea"/>
              </a:rPr>
              <a:t>C/S</a:t>
            </a:r>
            <a:r>
              <a:rPr kumimoji="1" lang="zh-CN" altLang="en-US" sz="2300" b="1" dirty="0">
                <a:solidFill>
                  <a:srgbClr val="000000"/>
                </a:solidFill>
                <a:latin typeface="+mn-ea"/>
              </a:rPr>
              <a:t>模式又都存在这样或那样的问题。因此</a:t>
            </a:r>
            <a:r>
              <a:rPr kumimoji="1" lang="zh-CN" altLang="en-US" sz="2300" b="1" dirty="0">
                <a:solidFill>
                  <a:srgbClr val="FF0000"/>
                </a:solidFill>
                <a:latin typeface="+mn-ea"/>
              </a:rPr>
              <a:t>系统开发中经常将两者交叉混用</a:t>
            </a:r>
            <a:r>
              <a:rPr kumimoji="1" lang="zh-CN" altLang="en-US" sz="2300" b="1" dirty="0">
                <a:solidFill>
                  <a:srgbClr val="000000"/>
                </a:solidFill>
                <a:latin typeface="+mn-ea"/>
              </a:rPr>
              <a:t>。</a:t>
            </a:r>
          </a:p>
          <a:p>
            <a:pPr algn="just">
              <a:buFont typeface="Wingdings" pitchFamily="2" charset="2"/>
              <a:buNone/>
            </a:pPr>
            <a:r>
              <a:rPr kumimoji="1" lang="zh-CN" altLang="en-US" sz="2300" b="1" dirty="0">
                <a:solidFill>
                  <a:srgbClr val="000000"/>
                </a:solidFill>
                <a:latin typeface="+mn-ea"/>
              </a:rPr>
              <a:t> </a:t>
            </a:r>
          </a:p>
          <a:p>
            <a:pPr eaLnBrk="1" hangingPunct="1">
              <a:lnSpc>
                <a:spcPct val="80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其他体系结构</a:t>
            </a:r>
          </a:p>
        </p:txBody>
      </p:sp>
      <p:sp>
        <p:nvSpPr>
          <p:cNvPr id="33795"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zh-CN" altLang="en-US" sz="2300" b="1" dirty="0">
                <a:solidFill>
                  <a:srgbClr val="000000"/>
                </a:solidFill>
                <a:latin typeface="+mn-ea"/>
              </a:rPr>
              <a:t>面向服务的体系结构（</a:t>
            </a:r>
            <a:r>
              <a:rPr kumimoji="1" lang="en-US" altLang="zh-CN" sz="2300" b="1" dirty="0">
                <a:solidFill>
                  <a:srgbClr val="000000"/>
                </a:solidFill>
                <a:latin typeface="+mn-ea"/>
              </a:rPr>
              <a:t>SOA</a:t>
            </a:r>
            <a:r>
              <a:rPr kumimoji="1" lang="zh-CN" altLang="en-US" sz="2300" b="1" dirty="0">
                <a:solidFill>
                  <a:srgbClr val="000000"/>
                </a:solidFill>
                <a:latin typeface="+mn-ea"/>
              </a:rPr>
              <a:t>）</a:t>
            </a:r>
            <a:r>
              <a:rPr kumimoji="1" lang="en-US" altLang="zh-CN" sz="2300" b="1" dirty="0">
                <a:solidFill>
                  <a:srgbClr val="000000"/>
                </a:solidFill>
                <a:latin typeface="+mn-ea"/>
              </a:rPr>
              <a:t>:</a:t>
            </a:r>
            <a:r>
              <a:rPr kumimoji="1" lang="en-US" altLang="zh-CN" sz="2300" b="1" dirty="0">
                <a:solidFill>
                  <a:srgbClr val="FF0000"/>
                </a:solidFill>
                <a:latin typeface="+mn-ea"/>
              </a:rPr>
              <a:t>Web service</a:t>
            </a:r>
            <a:r>
              <a:rPr kumimoji="1" lang="zh-CN" altLang="en-US" sz="2300" b="1" dirty="0">
                <a:solidFill>
                  <a:srgbClr val="000000"/>
                </a:solidFill>
                <a:latin typeface="+mn-ea"/>
              </a:rPr>
              <a:t>、</a:t>
            </a:r>
            <a:r>
              <a:rPr kumimoji="1" lang="en-US" altLang="zh-CN" sz="2300" b="1" dirty="0">
                <a:solidFill>
                  <a:srgbClr val="000000"/>
                </a:solidFill>
                <a:latin typeface="+mn-ea"/>
              </a:rPr>
              <a:t>MQ</a:t>
            </a:r>
            <a:r>
              <a:rPr kumimoji="1" lang="zh-CN" altLang="en-US" sz="2300" b="1" dirty="0">
                <a:solidFill>
                  <a:srgbClr val="000000"/>
                </a:solidFill>
                <a:latin typeface="+mn-ea"/>
              </a:rPr>
              <a:t>、</a:t>
            </a:r>
            <a:r>
              <a:rPr kumimoji="1" lang="en-US" altLang="zh-CN" sz="2300" b="1" dirty="0">
                <a:solidFill>
                  <a:srgbClr val="000000"/>
                </a:solidFill>
                <a:latin typeface="+mn-ea"/>
              </a:rPr>
              <a:t>JMS,</a:t>
            </a:r>
            <a:r>
              <a:rPr kumimoji="1" lang="zh-CN" altLang="en-US" sz="2300" b="1" dirty="0">
                <a:solidFill>
                  <a:srgbClr val="000000"/>
                </a:solidFill>
                <a:latin typeface="+mn-ea"/>
              </a:rPr>
              <a:t>把一个杂乱无章的系统规划成一个个模块，对外提供服务</a:t>
            </a:r>
            <a:endParaRPr kumimoji="1" lang="en-US" altLang="zh-CN" sz="2300" b="1" dirty="0">
              <a:solidFill>
                <a:srgbClr val="000000"/>
              </a:solidFill>
              <a:latin typeface="+mn-ea"/>
            </a:endParaRPr>
          </a:p>
          <a:p>
            <a:pPr algn="just">
              <a:buFont typeface="Wingdings" pitchFamily="2" charset="2"/>
              <a:buChar char="§"/>
            </a:pPr>
            <a:r>
              <a:rPr kumimoji="1" lang="zh-CN" altLang="en-US" sz="2300" b="1" dirty="0">
                <a:solidFill>
                  <a:srgbClr val="000000"/>
                </a:solidFill>
                <a:latin typeface="+mn-ea"/>
              </a:rPr>
              <a:t>面向工作流引擎：业务流程管理</a:t>
            </a:r>
            <a:endParaRPr kumimoji="1" lang="en-US" altLang="zh-CN" sz="2300" b="1" dirty="0">
              <a:solidFill>
                <a:srgbClr val="000000"/>
              </a:solidFill>
              <a:latin typeface="+mn-ea"/>
            </a:endParaRPr>
          </a:p>
          <a:p>
            <a:pPr algn="just">
              <a:buFont typeface="Wingdings" pitchFamily="2" charset="2"/>
              <a:buChar char="§"/>
            </a:pPr>
            <a:r>
              <a:rPr kumimoji="1" lang="zh-CN" altLang="en-US" sz="2300" b="1" dirty="0">
                <a:solidFill>
                  <a:srgbClr val="000000"/>
                </a:solidFill>
                <a:latin typeface="+mn-ea"/>
              </a:rPr>
              <a:t>云架构：</a:t>
            </a:r>
            <a:r>
              <a:rPr kumimoji="1" lang="en-US" altLang="zh-CN" sz="2300" b="1" dirty="0" err="1">
                <a:solidFill>
                  <a:srgbClr val="000000"/>
                </a:solidFill>
                <a:latin typeface="+mn-ea"/>
              </a:rPr>
              <a:t>iaas</a:t>
            </a:r>
            <a:r>
              <a:rPr kumimoji="1" lang="zh-CN" altLang="en-US" sz="2300" b="1" dirty="0">
                <a:solidFill>
                  <a:srgbClr val="000000"/>
                </a:solidFill>
                <a:latin typeface="+mn-ea"/>
              </a:rPr>
              <a:t>基础设施即服务（虚拟机）、</a:t>
            </a:r>
            <a:r>
              <a:rPr kumimoji="1" lang="en-US" altLang="zh-CN" sz="2300" b="1" dirty="0" err="1">
                <a:solidFill>
                  <a:srgbClr val="000000"/>
                </a:solidFill>
                <a:latin typeface="+mn-ea"/>
              </a:rPr>
              <a:t>paas</a:t>
            </a:r>
            <a:r>
              <a:rPr kumimoji="1" lang="zh-CN" altLang="en-US" sz="2300" b="1" dirty="0">
                <a:solidFill>
                  <a:srgbClr val="000000"/>
                </a:solidFill>
                <a:latin typeface="+mn-ea"/>
              </a:rPr>
              <a:t>平台即服务，</a:t>
            </a:r>
            <a:r>
              <a:rPr kumimoji="1" lang="en-US" altLang="zh-CN" sz="2300" b="1" dirty="0" err="1">
                <a:solidFill>
                  <a:srgbClr val="000000"/>
                </a:solidFill>
                <a:latin typeface="+mn-ea"/>
              </a:rPr>
              <a:t>saas</a:t>
            </a:r>
            <a:r>
              <a:rPr kumimoji="1" lang="zh-CN" altLang="en-US" sz="2300" b="1" dirty="0">
                <a:solidFill>
                  <a:srgbClr val="000000"/>
                </a:solidFill>
                <a:latin typeface="+mn-ea"/>
              </a:rPr>
              <a:t>软件即服务</a:t>
            </a:r>
          </a:p>
          <a:p>
            <a:pPr algn="just">
              <a:buFont typeface="Wingdings" pitchFamily="2" charset="2"/>
              <a:buNone/>
            </a:pPr>
            <a:r>
              <a:rPr kumimoji="1" lang="zh-CN" altLang="en-US" sz="2300" b="1" dirty="0">
                <a:solidFill>
                  <a:srgbClr val="000000"/>
                </a:solidFill>
                <a:latin typeface="+mn-ea"/>
              </a:rPr>
              <a:t> </a:t>
            </a:r>
          </a:p>
          <a:p>
            <a:pPr eaLnBrk="1" hangingPunct="1">
              <a:lnSpc>
                <a:spcPct val="80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其他体系结构</a:t>
            </a:r>
          </a:p>
        </p:txBody>
      </p:sp>
      <p:sp>
        <p:nvSpPr>
          <p:cNvPr id="33795"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zh-CN" altLang="en-US" sz="2300" b="1" dirty="0">
                <a:solidFill>
                  <a:srgbClr val="000000"/>
                </a:solidFill>
                <a:latin typeface="+mn-ea"/>
              </a:rPr>
              <a:t>面向服务的体系结构（</a:t>
            </a:r>
            <a:r>
              <a:rPr kumimoji="1" lang="en-US" altLang="zh-CN" sz="2300" b="1" dirty="0">
                <a:solidFill>
                  <a:srgbClr val="000000"/>
                </a:solidFill>
                <a:latin typeface="+mn-ea"/>
              </a:rPr>
              <a:t>SOA</a:t>
            </a:r>
            <a:r>
              <a:rPr kumimoji="1" lang="zh-CN" altLang="en-US" sz="2300" b="1" dirty="0">
                <a:solidFill>
                  <a:srgbClr val="000000"/>
                </a:solidFill>
                <a:latin typeface="+mn-ea"/>
              </a:rPr>
              <a:t>）</a:t>
            </a:r>
            <a:r>
              <a:rPr kumimoji="1" lang="en-US" altLang="zh-CN" sz="2300" b="1" dirty="0">
                <a:solidFill>
                  <a:srgbClr val="000000"/>
                </a:solidFill>
                <a:latin typeface="+mn-ea"/>
              </a:rPr>
              <a:t>:</a:t>
            </a:r>
            <a:r>
              <a:rPr kumimoji="1" lang="en-US" altLang="zh-CN" sz="2300" b="1" dirty="0">
                <a:solidFill>
                  <a:srgbClr val="FF0000"/>
                </a:solidFill>
                <a:latin typeface="+mn-ea"/>
              </a:rPr>
              <a:t>Web service</a:t>
            </a:r>
            <a:r>
              <a:rPr kumimoji="1" lang="zh-CN" altLang="en-US" sz="2300" b="1" dirty="0">
                <a:solidFill>
                  <a:srgbClr val="000000"/>
                </a:solidFill>
                <a:latin typeface="+mn-ea"/>
              </a:rPr>
              <a:t>、</a:t>
            </a:r>
            <a:r>
              <a:rPr kumimoji="1" lang="en-US" altLang="zh-CN" sz="2300" b="1" dirty="0">
                <a:solidFill>
                  <a:srgbClr val="000000"/>
                </a:solidFill>
                <a:latin typeface="+mn-ea"/>
              </a:rPr>
              <a:t>MQ</a:t>
            </a:r>
            <a:r>
              <a:rPr kumimoji="1" lang="zh-CN" altLang="en-US" sz="2300" b="1" dirty="0">
                <a:solidFill>
                  <a:srgbClr val="000000"/>
                </a:solidFill>
                <a:latin typeface="+mn-ea"/>
              </a:rPr>
              <a:t>、</a:t>
            </a:r>
            <a:r>
              <a:rPr kumimoji="1" lang="en-US" altLang="zh-CN" sz="2300" b="1" dirty="0">
                <a:solidFill>
                  <a:srgbClr val="000000"/>
                </a:solidFill>
                <a:latin typeface="+mn-ea"/>
              </a:rPr>
              <a:t>JMS,</a:t>
            </a:r>
            <a:r>
              <a:rPr kumimoji="1" lang="zh-CN" altLang="en-US" sz="2300" b="1" dirty="0">
                <a:solidFill>
                  <a:srgbClr val="000000"/>
                </a:solidFill>
                <a:latin typeface="+mn-ea"/>
              </a:rPr>
              <a:t>把一个杂乱无章的系统规划成一个个模块，对外提供服务</a:t>
            </a:r>
            <a:endParaRPr kumimoji="1" lang="en-US" altLang="zh-CN" sz="2300" b="1" dirty="0">
              <a:solidFill>
                <a:srgbClr val="000000"/>
              </a:solidFill>
              <a:latin typeface="+mn-ea"/>
            </a:endParaRPr>
          </a:p>
          <a:p>
            <a:pPr algn="just">
              <a:buFont typeface="Wingdings" pitchFamily="2" charset="2"/>
              <a:buChar char="§"/>
            </a:pPr>
            <a:r>
              <a:rPr kumimoji="1" lang="zh-CN" altLang="en-US" sz="2300" b="1" dirty="0">
                <a:solidFill>
                  <a:srgbClr val="000000"/>
                </a:solidFill>
                <a:latin typeface="+mn-ea"/>
              </a:rPr>
              <a:t>面向工作流引擎：业务流程管理</a:t>
            </a:r>
            <a:endParaRPr kumimoji="1" lang="en-US" altLang="zh-CN" sz="2300" b="1" dirty="0">
              <a:solidFill>
                <a:srgbClr val="000000"/>
              </a:solidFill>
              <a:latin typeface="+mn-ea"/>
            </a:endParaRPr>
          </a:p>
          <a:p>
            <a:pPr algn="just">
              <a:buFont typeface="Wingdings" pitchFamily="2" charset="2"/>
              <a:buChar char="§"/>
            </a:pPr>
            <a:r>
              <a:rPr kumimoji="1" lang="zh-CN" altLang="en-US" sz="2300" b="1" dirty="0">
                <a:solidFill>
                  <a:srgbClr val="000000"/>
                </a:solidFill>
                <a:latin typeface="+mn-ea"/>
              </a:rPr>
              <a:t>云架构：</a:t>
            </a:r>
            <a:r>
              <a:rPr kumimoji="1" lang="en-US" altLang="zh-CN" sz="2300" b="1" dirty="0" err="1">
                <a:solidFill>
                  <a:srgbClr val="000000"/>
                </a:solidFill>
                <a:latin typeface="+mn-ea"/>
              </a:rPr>
              <a:t>iaas</a:t>
            </a:r>
            <a:r>
              <a:rPr kumimoji="1" lang="zh-CN" altLang="en-US" sz="2300" b="1" dirty="0">
                <a:solidFill>
                  <a:srgbClr val="000000"/>
                </a:solidFill>
                <a:latin typeface="+mn-ea"/>
              </a:rPr>
              <a:t>基础设施即服务（虚拟机）、</a:t>
            </a:r>
            <a:r>
              <a:rPr kumimoji="1" lang="en-US" altLang="zh-CN" sz="2300" b="1" dirty="0" err="1">
                <a:solidFill>
                  <a:srgbClr val="000000"/>
                </a:solidFill>
                <a:latin typeface="+mn-ea"/>
              </a:rPr>
              <a:t>paas</a:t>
            </a:r>
            <a:r>
              <a:rPr kumimoji="1" lang="zh-CN" altLang="en-US" sz="2300" b="1" dirty="0">
                <a:solidFill>
                  <a:srgbClr val="000000"/>
                </a:solidFill>
                <a:latin typeface="+mn-ea"/>
              </a:rPr>
              <a:t>平台即服务，</a:t>
            </a:r>
            <a:r>
              <a:rPr kumimoji="1" lang="en-US" altLang="zh-CN" sz="2300" b="1" dirty="0" err="1">
                <a:solidFill>
                  <a:srgbClr val="000000"/>
                </a:solidFill>
                <a:latin typeface="+mn-ea"/>
              </a:rPr>
              <a:t>saas</a:t>
            </a:r>
            <a:r>
              <a:rPr kumimoji="1" lang="zh-CN" altLang="en-US" sz="2300" b="1" dirty="0">
                <a:solidFill>
                  <a:srgbClr val="000000"/>
                </a:solidFill>
                <a:latin typeface="+mn-ea"/>
              </a:rPr>
              <a:t>软件即服务</a:t>
            </a:r>
          </a:p>
          <a:p>
            <a:pPr algn="just">
              <a:buFont typeface="Wingdings" pitchFamily="2" charset="2"/>
              <a:buNone/>
            </a:pPr>
            <a:r>
              <a:rPr kumimoji="1" lang="zh-CN" altLang="en-US" sz="2300" b="1" dirty="0">
                <a:solidFill>
                  <a:srgbClr val="000000"/>
                </a:solidFill>
                <a:latin typeface="+mn-ea"/>
              </a:rPr>
              <a:t> </a:t>
            </a:r>
          </a:p>
          <a:p>
            <a:pPr eaLnBrk="1" hangingPunct="1">
              <a:lnSpc>
                <a:spcPct val="80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pic>
        <p:nvPicPr>
          <p:cNvPr id="389121" name="Picture 1"/>
          <p:cNvPicPr>
            <a:picLocks noChangeAspect="1" noChangeArrowheads="1"/>
          </p:cNvPicPr>
          <p:nvPr/>
        </p:nvPicPr>
        <p:blipFill>
          <a:blip r:embed="rId3"/>
          <a:srcRect/>
          <a:stretch>
            <a:fillRect/>
          </a:stretch>
        </p:blipFill>
        <p:spPr bwMode="auto">
          <a:xfrm>
            <a:off x="-1" y="214314"/>
            <a:ext cx="9243659" cy="6357958"/>
          </a:xfrm>
          <a:prstGeom prst="rect">
            <a:avLst/>
          </a:prstGeom>
          <a:noFill/>
          <a:ln w="9525">
            <a:noFill/>
            <a:miter lim="800000"/>
            <a:headEnd/>
            <a:tailEnd/>
          </a:ln>
          <a:effectLst/>
        </p:spPr>
      </p:pic>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其他体系结构</a:t>
            </a:r>
          </a:p>
        </p:txBody>
      </p:sp>
      <p:sp>
        <p:nvSpPr>
          <p:cNvPr id="33795"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zh-CN" altLang="en-US" sz="2300" b="1" dirty="0">
                <a:solidFill>
                  <a:srgbClr val="000000"/>
                </a:solidFill>
                <a:latin typeface="+mn-ea"/>
              </a:rPr>
              <a:t>面向服务的体系结构（</a:t>
            </a:r>
            <a:r>
              <a:rPr kumimoji="1" lang="en-US" altLang="zh-CN" sz="2300" b="1" dirty="0">
                <a:solidFill>
                  <a:srgbClr val="000000"/>
                </a:solidFill>
                <a:latin typeface="+mn-ea"/>
              </a:rPr>
              <a:t>SOA</a:t>
            </a:r>
            <a:r>
              <a:rPr kumimoji="1" lang="zh-CN" altLang="en-US" sz="2300" b="1" dirty="0">
                <a:solidFill>
                  <a:srgbClr val="000000"/>
                </a:solidFill>
                <a:latin typeface="+mn-ea"/>
              </a:rPr>
              <a:t>）</a:t>
            </a:r>
            <a:r>
              <a:rPr kumimoji="1" lang="en-US" altLang="zh-CN" sz="2300" b="1" dirty="0">
                <a:solidFill>
                  <a:srgbClr val="000000"/>
                </a:solidFill>
                <a:latin typeface="+mn-ea"/>
              </a:rPr>
              <a:t>:</a:t>
            </a:r>
            <a:r>
              <a:rPr kumimoji="1" lang="en-US" altLang="zh-CN" sz="2300" b="1" dirty="0">
                <a:solidFill>
                  <a:srgbClr val="FF0000"/>
                </a:solidFill>
                <a:latin typeface="+mn-ea"/>
              </a:rPr>
              <a:t>Web service</a:t>
            </a:r>
            <a:r>
              <a:rPr kumimoji="1" lang="zh-CN" altLang="en-US" sz="2300" b="1" dirty="0">
                <a:solidFill>
                  <a:srgbClr val="000000"/>
                </a:solidFill>
                <a:latin typeface="+mn-ea"/>
              </a:rPr>
              <a:t>、</a:t>
            </a:r>
            <a:r>
              <a:rPr kumimoji="1" lang="en-US" altLang="zh-CN" sz="2300" b="1" dirty="0">
                <a:solidFill>
                  <a:srgbClr val="000000"/>
                </a:solidFill>
                <a:latin typeface="+mn-ea"/>
              </a:rPr>
              <a:t>MQ</a:t>
            </a:r>
            <a:r>
              <a:rPr kumimoji="1" lang="zh-CN" altLang="en-US" sz="2300" b="1" dirty="0">
                <a:solidFill>
                  <a:srgbClr val="000000"/>
                </a:solidFill>
                <a:latin typeface="+mn-ea"/>
              </a:rPr>
              <a:t>、</a:t>
            </a:r>
            <a:r>
              <a:rPr kumimoji="1" lang="en-US" altLang="zh-CN" sz="2300" b="1" dirty="0">
                <a:solidFill>
                  <a:srgbClr val="000000"/>
                </a:solidFill>
                <a:latin typeface="+mn-ea"/>
              </a:rPr>
              <a:t>JMS,</a:t>
            </a:r>
            <a:r>
              <a:rPr kumimoji="1" lang="zh-CN" altLang="en-US" sz="2300" b="1" dirty="0">
                <a:solidFill>
                  <a:srgbClr val="000000"/>
                </a:solidFill>
                <a:latin typeface="+mn-ea"/>
              </a:rPr>
              <a:t>把一个杂乱无章的系统规划成一个个模块，对外提供服务</a:t>
            </a:r>
            <a:endParaRPr kumimoji="1" lang="en-US" altLang="zh-CN" sz="2300" b="1" dirty="0">
              <a:solidFill>
                <a:srgbClr val="000000"/>
              </a:solidFill>
              <a:latin typeface="+mn-ea"/>
            </a:endParaRPr>
          </a:p>
          <a:p>
            <a:pPr algn="just">
              <a:buFont typeface="Wingdings" pitchFamily="2" charset="2"/>
              <a:buChar char="§"/>
            </a:pPr>
            <a:r>
              <a:rPr kumimoji="1" lang="zh-CN" altLang="en-US" sz="2300" b="1" dirty="0">
                <a:solidFill>
                  <a:srgbClr val="000000"/>
                </a:solidFill>
                <a:latin typeface="+mn-ea"/>
              </a:rPr>
              <a:t>面向工作流引擎：业务流程管理</a:t>
            </a:r>
            <a:endParaRPr kumimoji="1" lang="en-US" altLang="zh-CN" sz="2300" b="1" dirty="0">
              <a:solidFill>
                <a:srgbClr val="000000"/>
              </a:solidFill>
              <a:latin typeface="+mn-ea"/>
            </a:endParaRPr>
          </a:p>
          <a:p>
            <a:pPr algn="just">
              <a:buFont typeface="Wingdings" pitchFamily="2" charset="2"/>
              <a:buChar char="§"/>
            </a:pPr>
            <a:r>
              <a:rPr kumimoji="1" lang="zh-CN" altLang="en-US" sz="2300" b="1" dirty="0">
                <a:solidFill>
                  <a:srgbClr val="000000"/>
                </a:solidFill>
                <a:latin typeface="+mn-ea"/>
              </a:rPr>
              <a:t>云架构：</a:t>
            </a:r>
            <a:r>
              <a:rPr kumimoji="1" lang="en-US" altLang="zh-CN" sz="2300" b="1" dirty="0" err="1">
                <a:solidFill>
                  <a:srgbClr val="000000"/>
                </a:solidFill>
                <a:latin typeface="+mn-ea"/>
              </a:rPr>
              <a:t>iaas</a:t>
            </a:r>
            <a:r>
              <a:rPr kumimoji="1" lang="zh-CN" altLang="en-US" sz="2300" b="1" dirty="0">
                <a:solidFill>
                  <a:srgbClr val="000000"/>
                </a:solidFill>
                <a:latin typeface="+mn-ea"/>
              </a:rPr>
              <a:t>基础设施即服务（虚拟机）、</a:t>
            </a:r>
            <a:r>
              <a:rPr kumimoji="1" lang="en-US" altLang="zh-CN" sz="2300" b="1" dirty="0" err="1">
                <a:solidFill>
                  <a:srgbClr val="000000"/>
                </a:solidFill>
                <a:latin typeface="+mn-ea"/>
              </a:rPr>
              <a:t>paas</a:t>
            </a:r>
            <a:r>
              <a:rPr kumimoji="1" lang="zh-CN" altLang="en-US" sz="2300" b="1" dirty="0">
                <a:solidFill>
                  <a:srgbClr val="000000"/>
                </a:solidFill>
                <a:latin typeface="+mn-ea"/>
              </a:rPr>
              <a:t>平台即服务，</a:t>
            </a:r>
            <a:r>
              <a:rPr kumimoji="1" lang="en-US" altLang="zh-CN" sz="2300" b="1" dirty="0" err="1">
                <a:solidFill>
                  <a:srgbClr val="000000"/>
                </a:solidFill>
                <a:latin typeface="+mn-ea"/>
              </a:rPr>
              <a:t>saas</a:t>
            </a:r>
            <a:r>
              <a:rPr kumimoji="1" lang="zh-CN" altLang="en-US" sz="2300" b="1" dirty="0">
                <a:solidFill>
                  <a:srgbClr val="000000"/>
                </a:solidFill>
                <a:latin typeface="+mn-ea"/>
              </a:rPr>
              <a:t>软件即服务</a:t>
            </a:r>
          </a:p>
          <a:p>
            <a:pPr algn="just">
              <a:buFont typeface="Wingdings" pitchFamily="2" charset="2"/>
              <a:buNone/>
            </a:pPr>
            <a:r>
              <a:rPr kumimoji="1" lang="zh-CN" altLang="en-US" sz="2300" b="1" dirty="0">
                <a:solidFill>
                  <a:srgbClr val="000000"/>
                </a:solidFill>
                <a:latin typeface="+mn-ea"/>
              </a:rPr>
              <a:t> </a:t>
            </a:r>
          </a:p>
          <a:p>
            <a:pPr eaLnBrk="1" hangingPunct="1">
              <a:lnSpc>
                <a:spcPct val="80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pic>
        <p:nvPicPr>
          <p:cNvPr id="434178" name="Picture 2"/>
          <p:cNvPicPr>
            <a:picLocks noChangeAspect="1" noChangeArrowheads="1"/>
          </p:cNvPicPr>
          <p:nvPr/>
        </p:nvPicPr>
        <p:blipFill>
          <a:blip r:embed="rId3"/>
          <a:srcRect/>
          <a:stretch>
            <a:fillRect/>
          </a:stretch>
        </p:blipFill>
        <p:spPr bwMode="auto">
          <a:xfrm>
            <a:off x="0" y="214290"/>
            <a:ext cx="9144000" cy="6429822"/>
          </a:xfrm>
          <a:prstGeom prst="rect">
            <a:avLst/>
          </a:prstGeom>
          <a:noFill/>
          <a:ln w="9525">
            <a:noFill/>
            <a:miter lim="800000"/>
            <a:headEnd/>
            <a:tailEnd/>
          </a:ln>
          <a:effectLst/>
        </p:spPr>
      </p:pic>
    </p:spTree>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其他体系结构</a:t>
            </a:r>
          </a:p>
        </p:txBody>
      </p:sp>
      <p:sp>
        <p:nvSpPr>
          <p:cNvPr id="33795"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zh-CN" altLang="en-US" sz="2300" b="1" dirty="0">
                <a:solidFill>
                  <a:srgbClr val="000000"/>
                </a:solidFill>
                <a:latin typeface="+mn-ea"/>
              </a:rPr>
              <a:t>面向服务的体系结构（</a:t>
            </a:r>
            <a:r>
              <a:rPr kumimoji="1" lang="en-US" altLang="zh-CN" sz="2300" b="1" dirty="0">
                <a:solidFill>
                  <a:srgbClr val="000000"/>
                </a:solidFill>
                <a:latin typeface="+mn-ea"/>
              </a:rPr>
              <a:t>SOA</a:t>
            </a:r>
            <a:r>
              <a:rPr kumimoji="1" lang="zh-CN" altLang="en-US" sz="2300" b="1" dirty="0">
                <a:solidFill>
                  <a:srgbClr val="000000"/>
                </a:solidFill>
                <a:latin typeface="+mn-ea"/>
              </a:rPr>
              <a:t>）</a:t>
            </a:r>
            <a:r>
              <a:rPr kumimoji="1" lang="en-US" altLang="zh-CN" sz="2300" b="1" dirty="0">
                <a:solidFill>
                  <a:srgbClr val="000000"/>
                </a:solidFill>
                <a:latin typeface="+mn-ea"/>
              </a:rPr>
              <a:t>:</a:t>
            </a:r>
            <a:r>
              <a:rPr kumimoji="1" lang="en-US" altLang="zh-CN" sz="2300" b="1" dirty="0">
                <a:solidFill>
                  <a:srgbClr val="FF0000"/>
                </a:solidFill>
                <a:latin typeface="+mn-ea"/>
              </a:rPr>
              <a:t>Web service</a:t>
            </a:r>
            <a:r>
              <a:rPr kumimoji="1" lang="zh-CN" altLang="en-US" sz="2300" b="1" dirty="0">
                <a:solidFill>
                  <a:srgbClr val="000000"/>
                </a:solidFill>
                <a:latin typeface="+mn-ea"/>
              </a:rPr>
              <a:t>、</a:t>
            </a:r>
            <a:r>
              <a:rPr kumimoji="1" lang="en-US" altLang="zh-CN" sz="2300" b="1" dirty="0">
                <a:solidFill>
                  <a:srgbClr val="000000"/>
                </a:solidFill>
                <a:latin typeface="+mn-ea"/>
              </a:rPr>
              <a:t>MQ</a:t>
            </a:r>
            <a:r>
              <a:rPr kumimoji="1" lang="zh-CN" altLang="en-US" sz="2300" b="1" dirty="0">
                <a:solidFill>
                  <a:srgbClr val="000000"/>
                </a:solidFill>
                <a:latin typeface="+mn-ea"/>
              </a:rPr>
              <a:t>、</a:t>
            </a:r>
            <a:r>
              <a:rPr kumimoji="1" lang="en-US" altLang="zh-CN" sz="2300" b="1" dirty="0">
                <a:solidFill>
                  <a:srgbClr val="000000"/>
                </a:solidFill>
                <a:latin typeface="+mn-ea"/>
              </a:rPr>
              <a:t>JMS,</a:t>
            </a:r>
            <a:r>
              <a:rPr kumimoji="1" lang="zh-CN" altLang="en-US" sz="2300" b="1" dirty="0">
                <a:solidFill>
                  <a:srgbClr val="000000"/>
                </a:solidFill>
                <a:latin typeface="+mn-ea"/>
              </a:rPr>
              <a:t>把一个杂乱无章的系统规划成一个个模块，对外提供服务</a:t>
            </a:r>
            <a:endParaRPr kumimoji="1" lang="en-US" altLang="zh-CN" sz="2300" b="1" dirty="0">
              <a:solidFill>
                <a:srgbClr val="000000"/>
              </a:solidFill>
              <a:latin typeface="+mn-ea"/>
            </a:endParaRPr>
          </a:p>
          <a:p>
            <a:pPr algn="just">
              <a:buFont typeface="Wingdings" pitchFamily="2" charset="2"/>
              <a:buChar char="§"/>
            </a:pPr>
            <a:r>
              <a:rPr kumimoji="1" lang="zh-CN" altLang="en-US" sz="2300" b="1" dirty="0">
                <a:solidFill>
                  <a:srgbClr val="000000"/>
                </a:solidFill>
                <a:latin typeface="+mn-ea"/>
              </a:rPr>
              <a:t>面向工作流引擎：业务流程管理</a:t>
            </a:r>
            <a:endParaRPr kumimoji="1" lang="en-US" altLang="zh-CN" sz="2300" b="1" dirty="0">
              <a:solidFill>
                <a:srgbClr val="000000"/>
              </a:solidFill>
              <a:latin typeface="+mn-ea"/>
            </a:endParaRPr>
          </a:p>
          <a:p>
            <a:pPr algn="just">
              <a:buFont typeface="Wingdings" pitchFamily="2" charset="2"/>
              <a:buChar char="§"/>
            </a:pPr>
            <a:r>
              <a:rPr kumimoji="1" lang="zh-CN" altLang="en-US" sz="2300" b="1" dirty="0">
                <a:solidFill>
                  <a:srgbClr val="000000"/>
                </a:solidFill>
                <a:latin typeface="+mn-ea"/>
              </a:rPr>
              <a:t>云架构：</a:t>
            </a:r>
            <a:r>
              <a:rPr kumimoji="1" lang="en-US" altLang="zh-CN" sz="2300" b="1" dirty="0" err="1">
                <a:solidFill>
                  <a:srgbClr val="000000"/>
                </a:solidFill>
                <a:latin typeface="+mn-ea"/>
              </a:rPr>
              <a:t>iaas</a:t>
            </a:r>
            <a:r>
              <a:rPr kumimoji="1" lang="zh-CN" altLang="en-US" sz="2300" b="1" dirty="0">
                <a:solidFill>
                  <a:srgbClr val="000000"/>
                </a:solidFill>
                <a:latin typeface="+mn-ea"/>
              </a:rPr>
              <a:t>基础设施即服务（虚拟机）、</a:t>
            </a:r>
            <a:r>
              <a:rPr kumimoji="1" lang="en-US" altLang="zh-CN" sz="2300" b="1" dirty="0" err="1">
                <a:solidFill>
                  <a:srgbClr val="000000"/>
                </a:solidFill>
                <a:latin typeface="+mn-ea"/>
              </a:rPr>
              <a:t>paas</a:t>
            </a:r>
            <a:r>
              <a:rPr kumimoji="1" lang="zh-CN" altLang="en-US" sz="2300" b="1" dirty="0">
                <a:solidFill>
                  <a:srgbClr val="000000"/>
                </a:solidFill>
                <a:latin typeface="+mn-ea"/>
              </a:rPr>
              <a:t>平台即服务，</a:t>
            </a:r>
            <a:r>
              <a:rPr kumimoji="1" lang="en-US" altLang="zh-CN" sz="2300" b="1" dirty="0" err="1">
                <a:solidFill>
                  <a:srgbClr val="000000"/>
                </a:solidFill>
                <a:latin typeface="+mn-ea"/>
              </a:rPr>
              <a:t>saas</a:t>
            </a:r>
            <a:r>
              <a:rPr kumimoji="1" lang="zh-CN" altLang="en-US" sz="2300" b="1" dirty="0">
                <a:solidFill>
                  <a:srgbClr val="000000"/>
                </a:solidFill>
                <a:latin typeface="+mn-ea"/>
              </a:rPr>
              <a:t>软件即服务</a:t>
            </a:r>
          </a:p>
          <a:p>
            <a:pPr algn="just">
              <a:buFont typeface="Wingdings" pitchFamily="2" charset="2"/>
              <a:buNone/>
            </a:pPr>
            <a:r>
              <a:rPr kumimoji="1" lang="zh-CN" altLang="en-US" sz="2300" b="1" dirty="0">
                <a:solidFill>
                  <a:srgbClr val="000000"/>
                </a:solidFill>
                <a:latin typeface="+mn-ea"/>
              </a:rPr>
              <a:t> </a:t>
            </a:r>
          </a:p>
          <a:p>
            <a:pPr eaLnBrk="1" hangingPunct="1">
              <a:lnSpc>
                <a:spcPct val="80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pic>
        <p:nvPicPr>
          <p:cNvPr id="435203" name="Picture 3"/>
          <p:cNvPicPr>
            <a:picLocks noChangeAspect="1" noChangeArrowheads="1"/>
          </p:cNvPicPr>
          <p:nvPr/>
        </p:nvPicPr>
        <p:blipFill>
          <a:blip r:embed="rId3" cstate="print"/>
          <a:srcRect/>
          <a:stretch>
            <a:fillRect/>
          </a:stretch>
        </p:blipFill>
        <p:spPr bwMode="auto">
          <a:xfrm>
            <a:off x="142876" y="142852"/>
            <a:ext cx="8858280" cy="6500858"/>
          </a:xfrm>
          <a:prstGeom prst="rect">
            <a:avLst/>
          </a:prstGeom>
          <a:noFill/>
          <a:ln w="9525">
            <a:noFill/>
            <a:miter lim="800000"/>
            <a:headEnd/>
            <a:tailEnd/>
          </a:ln>
          <a:effectLst/>
        </p:spPr>
      </p:pic>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基于</a:t>
            </a:r>
            <a:r>
              <a:rPr lang="en-US" altLang="zh-CN" dirty="0"/>
              <a:t>BS</a:t>
            </a:r>
            <a:r>
              <a:rPr lang="zh-CN" altLang="en-US" dirty="0"/>
              <a:t>架构的</a:t>
            </a:r>
            <a:r>
              <a:rPr lang="en-US" altLang="zh-CN" dirty="0"/>
              <a:t>Web</a:t>
            </a:r>
            <a:r>
              <a:rPr lang="zh-CN" altLang="en-US" dirty="0"/>
              <a:t>应用</a:t>
            </a:r>
          </a:p>
        </p:txBody>
      </p:sp>
      <p:sp>
        <p:nvSpPr>
          <p:cNvPr id="33795"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zh-CN" altLang="en-US" sz="2400" b="1" dirty="0">
                <a:solidFill>
                  <a:srgbClr val="000000"/>
                </a:solidFill>
                <a:latin typeface="+mn-ea"/>
              </a:rPr>
              <a:t>好的架构是项目顺利开发的基础</a:t>
            </a:r>
            <a:endParaRPr kumimoji="1" lang="en-US" altLang="zh-CN" sz="2400" b="1" dirty="0">
              <a:solidFill>
                <a:srgbClr val="000000"/>
              </a:solidFill>
              <a:latin typeface="+mn-ea"/>
            </a:endParaRPr>
          </a:p>
          <a:p>
            <a:pPr algn="just">
              <a:buFont typeface="Wingdings" pitchFamily="2" charset="2"/>
              <a:buChar char="§"/>
            </a:pPr>
            <a:r>
              <a:rPr kumimoji="1" lang="en-US" altLang="zh-CN" sz="2400" b="1" dirty="0">
                <a:solidFill>
                  <a:srgbClr val="FF0000"/>
                </a:solidFill>
                <a:latin typeface="+mn-ea"/>
              </a:rPr>
              <a:t>MVC</a:t>
            </a:r>
            <a:r>
              <a:rPr kumimoji="1" lang="zh-CN" altLang="en-US" sz="2400" b="1" dirty="0">
                <a:solidFill>
                  <a:srgbClr val="000000"/>
                </a:solidFill>
                <a:latin typeface="+mn-ea"/>
              </a:rPr>
              <a:t>就是当前主流的多层体系结构，</a:t>
            </a:r>
            <a:r>
              <a:rPr kumimoji="1" lang="en-US" altLang="zh-CN" sz="2400" b="1" dirty="0">
                <a:solidFill>
                  <a:srgbClr val="000000"/>
                </a:solidFill>
                <a:latin typeface="+mn-ea"/>
              </a:rPr>
              <a:t>M</a:t>
            </a:r>
            <a:r>
              <a:rPr kumimoji="1" lang="zh-CN" altLang="en-US" sz="2400" b="1" dirty="0">
                <a:solidFill>
                  <a:srgbClr val="000000"/>
                </a:solidFill>
                <a:latin typeface="+mn-ea"/>
              </a:rPr>
              <a:t>：模型，</a:t>
            </a:r>
            <a:r>
              <a:rPr kumimoji="1" lang="en-US" altLang="zh-CN" sz="2400" b="1" dirty="0">
                <a:solidFill>
                  <a:srgbClr val="000000"/>
                </a:solidFill>
                <a:latin typeface="+mn-ea"/>
              </a:rPr>
              <a:t>V</a:t>
            </a:r>
            <a:r>
              <a:rPr kumimoji="1" lang="zh-CN" altLang="en-US" sz="2400" b="1" dirty="0">
                <a:solidFill>
                  <a:srgbClr val="000000"/>
                </a:solidFill>
                <a:latin typeface="+mn-ea"/>
              </a:rPr>
              <a:t>：视图，</a:t>
            </a:r>
            <a:r>
              <a:rPr kumimoji="1" lang="en-US" altLang="zh-CN" sz="2400" b="1" dirty="0">
                <a:solidFill>
                  <a:srgbClr val="000000"/>
                </a:solidFill>
                <a:latin typeface="+mn-ea"/>
              </a:rPr>
              <a:t>C</a:t>
            </a:r>
            <a:r>
              <a:rPr kumimoji="1" lang="zh-CN" altLang="en-US" sz="2400" b="1" dirty="0">
                <a:solidFill>
                  <a:srgbClr val="000000"/>
                </a:solidFill>
                <a:latin typeface="+mn-ea"/>
              </a:rPr>
              <a:t>：控制器</a:t>
            </a:r>
            <a:endParaRPr kumimoji="1" lang="en-US" altLang="zh-CN" sz="2400" b="1" dirty="0">
              <a:solidFill>
                <a:srgbClr val="000000"/>
              </a:solidFill>
              <a:latin typeface="+mn-ea"/>
            </a:endParaRPr>
          </a:p>
          <a:p>
            <a:pPr algn="just">
              <a:buFont typeface="Wingdings" pitchFamily="2" charset="2"/>
              <a:buChar char="§"/>
            </a:pPr>
            <a:r>
              <a:rPr kumimoji="1" lang="en-US" altLang="zh-CN" sz="2400" b="1" dirty="0">
                <a:solidFill>
                  <a:srgbClr val="FF0000"/>
                </a:solidFill>
                <a:latin typeface="+mn-ea"/>
              </a:rPr>
              <a:t>J2EE</a:t>
            </a:r>
            <a:r>
              <a:rPr kumimoji="1" lang="zh-CN" altLang="en-US" sz="2400" b="1" dirty="0">
                <a:solidFill>
                  <a:srgbClr val="000000"/>
                </a:solidFill>
                <a:latin typeface="+mn-ea"/>
              </a:rPr>
              <a:t>体系结构（</a:t>
            </a:r>
            <a:r>
              <a:rPr kumimoji="1" lang="en-US" altLang="zh-CN" sz="2400" b="1" dirty="0">
                <a:solidFill>
                  <a:srgbClr val="000000"/>
                </a:solidFill>
                <a:latin typeface="+mn-ea"/>
              </a:rPr>
              <a:t>MVC</a:t>
            </a:r>
            <a:r>
              <a:rPr kumimoji="1" lang="zh-CN" altLang="en-US" sz="2400" b="1" dirty="0">
                <a:solidFill>
                  <a:srgbClr val="000000"/>
                </a:solidFill>
                <a:latin typeface="+mn-ea"/>
              </a:rPr>
              <a:t>框架基础上拓展形成），</a:t>
            </a:r>
            <a:r>
              <a:rPr kumimoji="1" lang="en-US" altLang="zh-CN" sz="2400" b="1" dirty="0">
                <a:solidFill>
                  <a:srgbClr val="000000"/>
                </a:solidFill>
                <a:latin typeface="+mn-ea"/>
              </a:rPr>
              <a:t>SUN</a:t>
            </a:r>
            <a:r>
              <a:rPr kumimoji="1" lang="zh-CN" altLang="en-US" sz="2400" b="1" dirty="0">
                <a:solidFill>
                  <a:srgbClr val="000000"/>
                </a:solidFill>
                <a:latin typeface="+mn-ea"/>
              </a:rPr>
              <a:t>公司，组件化和分层思路，应用逻辑和数据处理均在应用服务器上，可以采用负载均衡</a:t>
            </a:r>
            <a:r>
              <a:rPr kumimoji="1" lang="en-US" altLang="zh-CN" sz="2400" b="1" dirty="0">
                <a:solidFill>
                  <a:srgbClr val="000000"/>
                </a:solidFill>
                <a:latin typeface="+mn-ea"/>
              </a:rPr>
              <a:t>J2EE</a:t>
            </a:r>
            <a:r>
              <a:rPr kumimoji="1" lang="zh-CN" altLang="en-US" sz="2400" b="1" dirty="0">
                <a:solidFill>
                  <a:srgbClr val="000000"/>
                </a:solidFill>
                <a:latin typeface="+mn-ea"/>
              </a:rPr>
              <a:t>开发框架主要为：</a:t>
            </a:r>
            <a:r>
              <a:rPr kumimoji="1" lang="en-US" altLang="zh-CN" sz="2400" b="1" dirty="0">
                <a:solidFill>
                  <a:srgbClr val="000000"/>
                </a:solidFill>
                <a:latin typeface="+mn-ea"/>
              </a:rPr>
              <a:t>Struts</a:t>
            </a:r>
            <a:r>
              <a:rPr kumimoji="1" lang="zh-CN" altLang="en-US" sz="2400" b="1" dirty="0">
                <a:solidFill>
                  <a:srgbClr val="000000"/>
                </a:solidFill>
                <a:latin typeface="+mn-ea"/>
              </a:rPr>
              <a:t>、</a:t>
            </a:r>
            <a:r>
              <a:rPr kumimoji="1" lang="en-US" altLang="zh-CN" sz="2400" b="1" dirty="0">
                <a:solidFill>
                  <a:srgbClr val="000000"/>
                </a:solidFill>
                <a:latin typeface="+mn-ea"/>
              </a:rPr>
              <a:t>SSH(</a:t>
            </a:r>
            <a:r>
              <a:rPr kumimoji="1" lang="en-US" altLang="zh-CN" sz="2400" b="1" dirty="0" err="1">
                <a:solidFill>
                  <a:srgbClr val="000000"/>
                </a:solidFill>
                <a:latin typeface="+mn-ea"/>
              </a:rPr>
              <a:t>Struts,Spring,Hibernate</a:t>
            </a:r>
            <a:r>
              <a:rPr kumimoji="1" lang="en-US" altLang="zh-CN" sz="2400" b="1" dirty="0">
                <a:solidFill>
                  <a:srgbClr val="000000"/>
                </a:solidFill>
                <a:latin typeface="+mn-ea"/>
              </a:rPr>
              <a:t>)</a:t>
            </a:r>
            <a:r>
              <a:rPr kumimoji="1" lang="zh-CN" altLang="en-US" sz="2400" b="1" dirty="0">
                <a:solidFill>
                  <a:srgbClr val="000000"/>
                </a:solidFill>
                <a:latin typeface="+mn-ea"/>
              </a:rPr>
              <a:t>、</a:t>
            </a:r>
            <a:r>
              <a:rPr kumimoji="1" lang="en-US" altLang="zh-CN" sz="2400" b="1" dirty="0" err="1">
                <a:solidFill>
                  <a:srgbClr val="000000"/>
                </a:solidFill>
                <a:latin typeface="+mn-ea"/>
              </a:rPr>
              <a:t>SpringMVC</a:t>
            </a:r>
            <a:r>
              <a:rPr kumimoji="1" lang="zh-CN" altLang="en-US" sz="2400" b="1" dirty="0">
                <a:solidFill>
                  <a:srgbClr val="000000"/>
                </a:solidFill>
                <a:latin typeface="+mn-ea"/>
              </a:rPr>
              <a:t>、</a:t>
            </a:r>
            <a:r>
              <a:rPr kumimoji="1" lang="en-US" altLang="zh-CN" sz="2400" b="1" dirty="0">
                <a:solidFill>
                  <a:srgbClr val="000000"/>
                </a:solidFill>
                <a:latin typeface="+mn-ea"/>
              </a:rPr>
              <a:t> </a:t>
            </a:r>
            <a:r>
              <a:rPr kumimoji="1" lang="en-US" altLang="zh-CN" sz="2400" b="1" dirty="0" err="1">
                <a:solidFill>
                  <a:srgbClr val="000000"/>
                </a:solidFill>
                <a:latin typeface="+mn-ea"/>
              </a:rPr>
              <a:t>SpringBoot</a:t>
            </a:r>
            <a:endParaRPr kumimoji="1" lang="en-US" altLang="zh-CN" sz="2400" b="1" dirty="0">
              <a:solidFill>
                <a:srgbClr val="000000"/>
              </a:solidFill>
              <a:latin typeface="+mn-ea"/>
            </a:endParaRPr>
          </a:p>
          <a:p>
            <a:pPr algn="just">
              <a:buFont typeface="Wingdings" pitchFamily="2" charset="2"/>
              <a:buNone/>
            </a:pPr>
            <a:r>
              <a:rPr kumimoji="1" lang="zh-CN" altLang="en-US" sz="2400" b="1" dirty="0">
                <a:solidFill>
                  <a:srgbClr val="000000"/>
                </a:solidFill>
                <a:latin typeface="+mn-ea"/>
              </a:rPr>
              <a:t> </a:t>
            </a:r>
          </a:p>
          <a:p>
            <a:pPr eaLnBrk="1" hangingPunct="1">
              <a:lnSpc>
                <a:spcPct val="80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
        <p:nvSpPr>
          <p:cNvPr id="346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BS</a:t>
            </a:r>
            <a:r>
              <a:rPr lang="zh-CN" altLang="en-US" dirty="0"/>
              <a:t>架构的</a:t>
            </a:r>
            <a:r>
              <a:rPr lang="en-US" altLang="zh-CN" dirty="0"/>
              <a:t>Web</a:t>
            </a:r>
            <a:r>
              <a:rPr lang="zh-CN" altLang="en-US" dirty="0"/>
              <a:t>应用架构</a:t>
            </a:r>
          </a:p>
        </p:txBody>
      </p:sp>
      <p:sp>
        <p:nvSpPr>
          <p:cNvPr id="346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436226" name="Picture 2"/>
          <p:cNvPicPr>
            <a:picLocks noGrp="1" noChangeAspect="1" noChangeArrowheads="1"/>
          </p:cNvPicPr>
          <p:nvPr>
            <p:ph idx="1"/>
          </p:nvPr>
        </p:nvPicPr>
        <p:blipFill>
          <a:blip r:embed="rId3" cstate="print"/>
          <a:srcRect/>
          <a:stretch>
            <a:fillRect/>
          </a:stretch>
        </p:blipFill>
        <p:spPr bwMode="auto">
          <a:xfrm>
            <a:off x="285720" y="285728"/>
            <a:ext cx="8501122" cy="6237242"/>
          </a:xfrm>
          <a:prstGeom prst="rect">
            <a:avLst/>
          </a:prstGeom>
          <a:noFill/>
          <a:ln w="9525">
            <a:noFill/>
            <a:miter lim="800000"/>
            <a:headEnd/>
            <a:tailEnd/>
          </a:ln>
          <a:effectLst/>
        </p:spPr>
      </p:pic>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BS</a:t>
            </a:r>
            <a:r>
              <a:rPr lang="zh-CN" altLang="en-US" dirty="0"/>
              <a:t>架构的</a:t>
            </a:r>
            <a:r>
              <a:rPr lang="en-US" altLang="zh-CN" dirty="0"/>
              <a:t>Web</a:t>
            </a:r>
            <a:r>
              <a:rPr lang="zh-CN" altLang="en-US" dirty="0"/>
              <a:t>应用架构（</a:t>
            </a:r>
            <a:r>
              <a:rPr lang="en-US" altLang="zh-CN" dirty="0"/>
              <a:t>MVC</a:t>
            </a:r>
            <a:r>
              <a:rPr lang="zh-CN" altLang="en-US" dirty="0"/>
              <a:t>）</a:t>
            </a:r>
          </a:p>
        </p:txBody>
      </p:sp>
      <p:sp>
        <p:nvSpPr>
          <p:cNvPr id="346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80930" name="Picture 2"/>
          <p:cNvPicPr>
            <a:picLocks noChangeAspect="1" noChangeArrowheads="1"/>
          </p:cNvPicPr>
          <p:nvPr/>
        </p:nvPicPr>
        <p:blipFill>
          <a:blip r:embed="rId3"/>
          <a:srcRect/>
          <a:stretch>
            <a:fillRect/>
          </a:stretch>
        </p:blipFill>
        <p:spPr bwMode="auto">
          <a:xfrm>
            <a:off x="1142976" y="1000108"/>
            <a:ext cx="6286544" cy="4641872"/>
          </a:xfrm>
          <a:prstGeom prst="rect">
            <a:avLst/>
          </a:prstGeom>
          <a:noFill/>
          <a:ln w="9525">
            <a:noFill/>
            <a:miter lim="800000"/>
            <a:headEnd/>
            <a:tailEnd/>
          </a:ln>
          <a:effectLst/>
        </p:spPr>
      </p:pic>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 </a:t>
            </a:r>
            <a:r>
              <a:rPr lang="zh-CN" altLang="en-US" dirty="0">
                <a:latin typeface="+mj-ea"/>
              </a:rPr>
              <a:t>设计过程</a:t>
            </a:r>
          </a:p>
        </p:txBody>
      </p:sp>
      <p:sp>
        <p:nvSpPr>
          <p:cNvPr id="33795" name="内容占位符 2"/>
          <p:cNvSpPr>
            <a:spLocks noGrp="1"/>
          </p:cNvSpPr>
          <p:nvPr>
            <p:ph idx="1"/>
          </p:nvPr>
        </p:nvSpPr>
        <p:spPr>
          <a:xfrm>
            <a:off x="357158" y="1000124"/>
            <a:ext cx="8429684" cy="4643453"/>
          </a:xfrm>
        </p:spPr>
        <p:txBody>
          <a:bodyPr/>
          <a:lstStyle/>
          <a:p>
            <a:pPr eaLnBrk="1" hangingPunct="1">
              <a:lnSpc>
                <a:spcPct val="115000"/>
              </a:lnSpc>
            </a:pPr>
            <a:r>
              <a:rPr lang="zh-CN" altLang="en-US" sz="2000" b="1" dirty="0">
                <a:solidFill>
                  <a:schemeClr val="tx2"/>
                </a:solidFill>
                <a:latin typeface="Verdana" pitchFamily="34" charset="0"/>
              </a:rPr>
              <a:t>总体设计过程通常由两个主要阶段：</a:t>
            </a:r>
            <a:r>
              <a:rPr lang="zh-CN" altLang="en-US" sz="2000" b="1" dirty="0">
                <a:solidFill>
                  <a:srgbClr val="FF0000"/>
                </a:solidFill>
                <a:latin typeface="黑体" pitchFamily="49" charset="-122"/>
                <a:ea typeface="黑体" pitchFamily="49" charset="-122"/>
              </a:rPr>
              <a:t>系统设计、结构设计</a:t>
            </a:r>
          </a:p>
          <a:p>
            <a:pPr eaLnBrk="1" hangingPunct="1">
              <a:lnSpc>
                <a:spcPct val="115000"/>
              </a:lnSpc>
              <a:buNone/>
            </a:pPr>
            <a:r>
              <a:rPr lang="zh-CN" altLang="en-US" sz="2000" b="1" dirty="0">
                <a:solidFill>
                  <a:srgbClr val="FF0000"/>
                </a:solidFill>
                <a:latin typeface="Verdana" pitchFamily="34" charset="0"/>
              </a:rPr>
              <a:t>    </a:t>
            </a:r>
            <a:r>
              <a:rPr lang="en-US" altLang="zh-CN" sz="2000" b="1" dirty="0">
                <a:solidFill>
                  <a:srgbClr val="FF0000"/>
                </a:solidFill>
                <a:latin typeface="Verdana" pitchFamily="34" charset="0"/>
              </a:rPr>
              <a:t>1</a:t>
            </a:r>
            <a:r>
              <a:rPr lang="zh-CN" altLang="en-US" sz="2000" b="1" dirty="0">
                <a:solidFill>
                  <a:srgbClr val="FF0000"/>
                </a:solidFill>
                <a:latin typeface="Verdana" pitchFamily="34" charset="0"/>
              </a:rPr>
              <a:t>、系统设计：确定具体实现方案</a:t>
            </a:r>
          </a:p>
          <a:p>
            <a:pPr marL="933450" lvl="1" indent="-476250" eaLnBrk="1" hangingPunct="1">
              <a:buFont typeface="Wingdings" pitchFamily="2" charset="2"/>
              <a:buAutoNum type="circleNumDbPlain"/>
            </a:pPr>
            <a:r>
              <a:rPr lang="zh-CN" altLang="en-US" sz="2000" b="1" dirty="0">
                <a:solidFill>
                  <a:schemeClr val="tx2"/>
                </a:solidFill>
                <a:latin typeface="+mn-ea"/>
              </a:rPr>
              <a:t>设想供选择的方案</a:t>
            </a:r>
          </a:p>
          <a:p>
            <a:pPr marL="933450" lvl="1" indent="-476250" eaLnBrk="1" hangingPunct="1">
              <a:buFont typeface="Wingdings" pitchFamily="2" charset="2"/>
              <a:buAutoNum type="circleNumDbPlain"/>
            </a:pPr>
            <a:r>
              <a:rPr lang="zh-CN" altLang="en-US" sz="2000" b="1" dirty="0">
                <a:solidFill>
                  <a:schemeClr val="tx2"/>
                </a:solidFill>
                <a:latin typeface="+mn-ea"/>
              </a:rPr>
              <a:t>选取合理的方案</a:t>
            </a:r>
          </a:p>
          <a:p>
            <a:pPr marL="933450" lvl="1" indent="-476250" eaLnBrk="1" hangingPunct="1">
              <a:buFont typeface="Wingdings" pitchFamily="2" charset="2"/>
              <a:buAutoNum type="circleNumDbPlain"/>
            </a:pPr>
            <a:r>
              <a:rPr lang="zh-CN" altLang="en-US" sz="2000" b="1" dirty="0">
                <a:solidFill>
                  <a:schemeClr val="tx2"/>
                </a:solidFill>
                <a:latin typeface="+mn-ea"/>
              </a:rPr>
              <a:t>推荐最佳方案</a:t>
            </a:r>
            <a:endParaRPr lang="en-US" altLang="zh-CN" sz="2000" b="1" dirty="0">
              <a:solidFill>
                <a:schemeClr val="tx2"/>
              </a:solidFill>
              <a:latin typeface="+mn-ea"/>
            </a:endParaRPr>
          </a:p>
          <a:p>
            <a:pPr marL="342900" lvl="1" indent="-342900" eaLnBrk="1" hangingPunct="1">
              <a:lnSpc>
                <a:spcPct val="115000"/>
              </a:lnSpc>
              <a:buNone/>
            </a:pPr>
            <a:r>
              <a:rPr lang="en-US" altLang="zh-CN" sz="2000" b="1" dirty="0">
                <a:solidFill>
                  <a:srgbClr val="FF0000"/>
                </a:solidFill>
                <a:latin typeface="Verdana" pitchFamily="34" charset="0"/>
                <a:cs typeface="+mn-cs"/>
              </a:rPr>
              <a:t>    2</a:t>
            </a:r>
            <a:r>
              <a:rPr lang="zh-CN" altLang="en-US" sz="2000" b="1" dirty="0">
                <a:solidFill>
                  <a:srgbClr val="FF0000"/>
                </a:solidFill>
                <a:latin typeface="Verdana" pitchFamily="34" charset="0"/>
                <a:cs typeface="+mn-cs"/>
              </a:rPr>
              <a:t>、结构设计：确定软件结构</a:t>
            </a:r>
            <a:endParaRPr lang="en-US" altLang="zh-CN" sz="2000" b="1" dirty="0">
              <a:solidFill>
                <a:srgbClr val="FF0000"/>
              </a:solidFill>
              <a:latin typeface="Verdana" pitchFamily="34" charset="0"/>
              <a:cs typeface="+mn-cs"/>
            </a:endParaRPr>
          </a:p>
          <a:p>
            <a:pPr marL="933450" lvl="1" indent="-476250" eaLnBrk="1" hangingPunct="1">
              <a:lnSpc>
                <a:spcPct val="115000"/>
              </a:lnSpc>
              <a:buFont typeface="Wingdings" pitchFamily="2" charset="2"/>
              <a:buAutoNum type="circleNumDbPlain"/>
            </a:pPr>
            <a:r>
              <a:rPr lang="zh-CN" altLang="en-US" sz="2000" b="1" dirty="0">
                <a:solidFill>
                  <a:schemeClr val="tx2"/>
                </a:solidFill>
                <a:latin typeface="+mn-ea"/>
              </a:rPr>
              <a:t>功能分解</a:t>
            </a:r>
            <a:endParaRPr lang="en-US" altLang="zh-CN" sz="2000" b="1" dirty="0">
              <a:solidFill>
                <a:schemeClr val="tx2"/>
              </a:solidFill>
              <a:latin typeface="+mn-ea"/>
            </a:endParaRPr>
          </a:p>
          <a:p>
            <a:pPr marL="933450" lvl="1" indent="-476250" eaLnBrk="1" hangingPunct="1">
              <a:lnSpc>
                <a:spcPct val="115000"/>
              </a:lnSpc>
              <a:buFont typeface="Wingdings" pitchFamily="2" charset="2"/>
              <a:buAutoNum type="circleNumDbPlain"/>
            </a:pPr>
            <a:r>
              <a:rPr lang="zh-CN" altLang="en-US" sz="2000" b="1" dirty="0">
                <a:solidFill>
                  <a:schemeClr val="tx2"/>
                </a:solidFill>
                <a:latin typeface="+mn-ea"/>
              </a:rPr>
              <a:t>设计软件结构</a:t>
            </a:r>
            <a:endParaRPr lang="en-US" altLang="zh-CN" sz="2000" b="1" dirty="0">
              <a:solidFill>
                <a:schemeClr val="tx2"/>
              </a:solidFill>
              <a:latin typeface="+mn-ea"/>
            </a:endParaRPr>
          </a:p>
          <a:p>
            <a:pPr marL="342900" lvl="1" indent="-342900" eaLnBrk="1" hangingPunct="1">
              <a:lnSpc>
                <a:spcPct val="115000"/>
              </a:lnSpc>
              <a:buNone/>
            </a:pPr>
            <a:r>
              <a:rPr lang="en-US" altLang="zh-CN" sz="2000" b="1" dirty="0">
                <a:solidFill>
                  <a:schemeClr val="tx2"/>
                </a:solidFill>
                <a:latin typeface="Verdana" pitchFamily="34" charset="0"/>
                <a:cs typeface="+mn-cs"/>
              </a:rPr>
              <a:t>    3</a:t>
            </a:r>
            <a:r>
              <a:rPr lang="zh-CN" altLang="en-US" sz="2000" b="1" dirty="0">
                <a:solidFill>
                  <a:schemeClr val="tx2"/>
                </a:solidFill>
                <a:latin typeface="Verdana" pitchFamily="34" charset="0"/>
                <a:cs typeface="+mn-cs"/>
              </a:rPr>
              <a:t>、设计数据库</a:t>
            </a:r>
          </a:p>
          <a:p>
            <a:pPr marL="342900" lvl="1" indent="-342900" eaLnBrk="1" hangingPunct="1">
              <a:lnSpc>
                <a:spcPct val="115000"/>
              </a:lnSpc>
              <a:buNone/>
            </a:pPr>
            <a:r>
              <a:rPr lang="en-US" altLang="zh-CN" sz="2000" b="1" dirty="0">
                <a:solidFill>
                  <a:schemeClr val="tx2"/>
                </a:solidFill>
                <a:latin typeface="Verdana" pitchFamily="34" charset="0"/>
                <a:cs typeface="+mn-cs"/>
              </a:rPr>
              <a:t>    4</a:t>
            </a:r>
            <a:r>
              <a:rPr lang="zh-CN" altLang="en-US" sz="2000" b="1" dirty="0">
                <a:solidFill>
                  <a:schemeClr val="tx2"/>
                </a:solidFill>
                <a:latin typeface="Verdana" pitchFamily="34" charset="0"/>
                <a:cs typeface="+mn-cs"/>
              </a:rPr>
              <a:t>、制定测试计划</a:t>
            </a:r>
          </a:p>
          <a:p>
            <a:pPr marL="342900" lvl="1" indent="-342900" eaLnBrk="1" hangingPunct="1">
              <a:lnSpc>
                <a:spcPct val="115000"/>
              </a:lnSpc>
              <a:buNone/>
            </a:pPr>
            <a:r>
              <a:rPr lang="en-US" altLang="zh-CN" sz="2000" b="1" dirty="0">
                <a:solidFill>
                  <a:schemeClr val="tx2"/>
                </a:solidFill>
                <a:latin typeface="Verdana" pitchFamily="34" charset="0"/>
                <a:cs typeface="+mn-cs"/>
              </a:rPr>
              <a:t>    5</a:t>
            </a:r>
            <a:r>
              <a:rPr lang="zh-CN" altLang="en-US" sz="2000" b="1" dirty="0">
                <a:solidFill>
                  <a:schemeClr val="tx2"/>
                </a:solidFill>
                <a:latin typeface="Verdana" pitchFamily="34" charset="0"/>
                <a:cs typeface="+mn-cs"/>
              </a:rPr>
              <a:t>、书写文档</a:t>
            </a:r>
          </a:p>
          <a:p>
            <a:pPr marL="342900" lvl="1" indent="-342900" eaLnBrk="1" hangingPunct="1">
              <a:lnSpc>
                <a:spcPct val="115000"/>
              </a:lnSpc>
              <a:buNone/>
            </a:pPr>
            <a:r>
              <a:rPr lang="en-US" altLang="zh-CN" sz="2000" b="1" dirty="0">
                <a:solidFill>
                  <a:schemeClr val="tx2"/>
                </a:solidFill>
                <a:latin typeface="Verdana" pitchFamily="34" charset="0"/>
                <a:cs typeface="+mn-cs"/>
              </a:rPr>
              <a:t>    6</a:t>
            </a:r>
            <a:r>
              <a:rPr lang="zh-CN" altLang="en-US" sz="2000" b="1" dirty="0">
                <a:solidFill>
                  <a:schemeClr val="tx2"/>
                </a:solidFill>
                <a:latin typeface="Verdana" pitchFamily="34" charset="0"/>
                <a:cs typeface="+mn-cs"/>
              </a:rPr>
              <a:t>、审查和复审</a:t>
            </a:r>
            <a:r>
              <a:rPr lang="en-US" altLang="zh-CN" sz="2000" b="1" dirty="0">
                <a:solidFill>
                  <a:schemeClr val="tx2"/>
                </a:solidFill>
                <a:latin typeface="Verdana" pitchFamily="34" charset="0"/>
              </a:rPr>
              <a:t>  </a:t>
            </a:r>
          </a:p>
        </p:txBody>
      </p:sp>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BS</a:t>
            </a:r>
            <a:r>
              <a:rPr lang="zh-CN" altLang="en-US" dirty="0"/>
              <a:t>架构的</a:t>
            </a:r>
            <a:r>
              <a:rPr lang="en-US" altLang="zh-CN" dirty="0"/>
              <a:t>Web</a:t>
            </a:r>
            <a:r>
              <a:rPr lang="zh-CN" altLang="en-US" dirty="0"/>
              <a:t>应用架构（</a:t>
            </a:r>
            <a:r>
              <a:rPr lang="en-US" altLang="zh-CN" dirty="0"/>
              <a:t>SSH</a:t>
            </a:r>
            <a:r>
              <a:rPr lang="zh-CN" altLang="en-US" dirty="0"/>
              <a:t>）</a:t>
            </a:r>
          </a:p>
        </p:txBody>
      </p:sp>
      <p:sp>
        <p:nvSpPr>
          <p:cNvPr id="346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29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82977" name="Object 1"/>
          <p:cNvGraphicFramePr>
            <a:graphicFrameLocks noChangeAspect="1"/>
          </p:cNvGraphicFramePr>
          <p:nvPr/>
        </p:nvGraphicFramePr>
        <p:xfrm>
          <a:off x="214282" y="2000240"/>
          <a:ext cx="8769826" cy="2786082"/>
        </p:xfrm>
        <a:graphic>
          <a:graphicData uri="http://schemas.openxmlformats.org/presentationml/2006/ole">
            <mc:AlternateContent xmlns:mc="http://schemas.openxmlformats.org/markup-compatibility/2006">
              <mc:Choice xmlns:v="urn:schemas-microsoft-com:vml" Requires="v">
                <p:oleObj name="Visio" r:id="rId3" imgW="8631089" imgH="2746844" progId="Visio.Drawing.11">
                  <p:embed/>
                </p:oleObj>
              </mc:Choice>
              <mc:Fallback>
                <p:oleObj name="Visio" r:id="rId3" imgW="8631089" imgH="2746844"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82" y="2000240"/>
                        <a:ext cx="8769826" cy="27860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en-US" altLang="zh-CN" sz="2300" b="1" dirty="0">
                <a:solidFill>
                  <a:srgbClr val="000000"/>
                </a:solidFill>
                <a:latin typeface="+mn-ea"/>
              </a:rPr>
              <a:t>Struts</a:t>
            </a:r>
            <a:r>
              <a:rPr kumimoji="1" lang="zh-CN" altLang="en-US" sz="2300" b="1" dirty="0">
                <a:solidFill>
                  <a:srgbClr val="000000"/>
                </a:solidFill>
                <a:latin typeface="+mn-ea"/>
              </a:rPr>
              <a:t>、</a:t>
            </a:r>
            <a:r>
              <a:rPr kumimoji="1" lang="en-US" altLang="zh-CN" sz="2300" b="1" dirty="0">
                <a:solidFill>
                  <a:srgbClr val="000000"/>
                </a:solidFill>
                <a:latin typeface="+mn-ea"/>
              </a:rPr>
              <a:t>SSH(</a:t>
            </a:r>
            <a:r>
              <a:rPr kumimoji="1" lang="en-US" altLang="zh-CN" sz="2300" b="1" dirty="0" err="1">
                <a:solidFill>
                  <a:srgbClr val="000000"/>
                </a:solidFill>
                <a:latin typeface="+mn-ea"/>
              </a:rPr>
              <a:t>Struts+Spring+Hibernate</a:t>
            </a:r>
            <a:r>
              <a:rPr kumimoji="1" lang="en-US" altLang="zh-CN" sz="2300" b="1" dirty="0">
                <a:solidFill>
                  <a:srgbClr val="000000"/>
                </a:solidFill>
                <a:latin typeface="+mn-ea"/>
              </a:rPr>
              <a:t>)</a:t>
            </a:r>
            <a:r>
              <a:rPr kumimoji="1" lang="zh-CN" altLang="en-US" sz="2300" b="1" dirty="0">
                <a:solidFill>
                  <a:srgbClr val="000000"/>
                </a:solidFill>
                <a:latin typeface="+mn-ea"/>
              </a:rPr>
              <a:t>、</a:t>
            </a:r>
            <a:r>
              <a:rPr kumimoji="1" lang="en-US" altLang="zh-CN" sz="2300" b="1" dirty="0" err="1">
                <a:solidFill>
                  <a:srgbClr val="000000"/>
                </a:solidFill>
                <a:latin typeface="+mn-ea"/>
              </a:rPr>
              <a:t>SpringMVC</a:t>
            </a:r>
            <a:endParaRPr kumimoji="1" lang="en-US" altLang="zh-CN" sz="2300" b="1" dirty="0">
              <a:solidFill>
                <a:srgbClr val="000000"/>
              </a:solidFill>
              <a:latin typeface="+mn-ea"/>
            </a:endParaRPr>
          </a:p>
          <a:p>
            <a:pPr algn="just">
              <a:buFont typeface="Wingdings" pitchFamily="2" charset="2"/>
              <a:buNone/>
            </a:pPr>
            <a:r>
              <a:rPr kumimoji="1" lang="zh-CN" altLang="en-US" sz="2300" b="1" dirty="0">
                <a:solidFill>
                  <a:srgbClr val="000000"/>
                </a:solidFill>
                <a:latin typeface="+mn-ea"/>
              </a:rPr>
              <a:t> </a:t>
            </a:r>
          </a:p>
          <a:p>
            <a:pPr eaLnBrk="1" hangingPunct="1">
              <a:lnSpc>
                <a:spcPct val="80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BS</a:t>
            </a:r>
            <a:r>
              <a:rPr lang="zh-CN" altLang="en-US" dirty="0"/>
              <a:t>架构的</a:t>
            </a:r>
            <a:r>
              <a:rPr lang="en-US" altLang="zh-CN" dirty="0"/>
              <a:t>Web</a:t>
            </a:r>
            <a:r>
              <a:rPr lang="zh-CN" altLang="en-US" dirty="0"/>
              <a:t>应用架构（前端）</a:t>
            </a:r>
          </a:p>
        </p:txBody>
      </p:sp>
      <p:sp>
        <p:nvSpPr>
          <p:cNvPr id="346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29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zh-CN" altLang="en-US" sz="2300" b="1" dirty="0">
                <a:solidFill>
                  <a:srgbClr val="FF0000"/>
                </a:solidFill>
                <a:latin typeface="+mn-ea"/>
              </a:rPr>
              <a:t>前端技术基础三要素</a:t>
            </a:r>
            <a:r>
              <a:rPr kumimoji="1" lang="zh-CN" altLang="en-US" sz="2400" b="1" dirty="0">
                <a:solidFill>
                  <a:srgbClr val="FF0000"/>
                </a:solidFill>
                <a:latin typeface="+mn-ea"/>
              </a:rPr>
              <a:t>：</a:t>
            </a:r>
            <a:r>
              <a:rPr kumimoji="1" lang="en-US" altLang="en-US" sz="2400" b="1" dirty="0">
                <a:solidFill>
                  <a:srgbClr val="FF0000"/>
                </a:solidFill>
                <a:latin typeface="+mn-ea"/>
              </a:rPr>
              <a:t>HTML</a:t>
            </a:r>
            <a:r>
              <a:rPr kumimoji="1" lang="zh-CN" altLang="en-US" sz="2400" b="1" dirty="0">
                <a:solidFill>
                  <a:srgbClr val="000000"/>
                </a:solidFill>
                <a:latin typeface="+mn-ea"/>
              </a:rPr>
              <a:t>（超文本标记语言，静态）、</a:t>
            </a:r>
            <a:r>
              <a:rPr kumimoji="1" lang="en-US" altLang="zh-CN" sz="2300" b="1" dirty="0">
                <a:solidFill>
                  <a:srgbClr val="FF0000"/>
                </a:solidFill>
                <a:latin typeface="+mn-ea"/>
              </a:rPr>
              <a:t>CSS</a:t>
            </a:r>
            <a:r>
              <a:rPr kumimoji="1" lang="zh-CN" altLang="en-US" sz="2300" b="1" dirty="0">
                <a:solidFill>
                  <a:srgbClr val="000000"/>
                </a:solidFill>
                <a:latin typeface="+mn-ea"/>
              </a:rPr>
              <a:t>（为</a:t>
            </a:r>
            <a:r>
              <a:rPr kumimoji="1" lang="en-US" altLang="zh-CN" sz="2300" b="1" dirty="0">
                <a:solidFill>
                  <a:srgbClr val="000000"/>
                </a:solidFill>
                <a:latin typeface="+mn-ea"/>
              </a:rPr>
              <a:t>HTML</a:t>
            </a:r>
            <a:r>
              <a:rPr kumimoji="1" lang="zh-CN" altLang="en-US" sz="2300" b="1" dirty="0">
                <a:solidFill>
                  <a:srgbClr val="000000"/>
                </a:solidFill>
                <a:latin typeface="+mn-ea"/>
              </a:rPr>
              <a:t>标记语言提供了一种样式描述，定义了其中元素的显示方式）、</a:t>
            </a:r>
            <a:r>
              <a:rPr kumimoji="1" lang="en-US" altLang="en-US" sz="2300" b="1" dirty="0">
                <a:solidFill>
                  <a:srgbClr val="000000"/>
                </a:solidFill>
                <a:latin typeface="+mn-ea"/>
              </a:rPr>
              <a:t> </a:t>
            </a:r>
            <a:r>
              <a:rPr kumimoji="1" lang="en-US" altLang="en-US" sz="2400" b="1" dirty="0">
                <a:solidFill>
                  <a:srgbClr val="FF0000"/>
                </a:solidFill>
                <a:latin typeface="+mn-ea"/>
              </a:rPr>
              <a:t>JavaScript</a:t>
            </a:r>
            <a:r>
              <a:rPr kumimoji="1" lang="zh-CN" altLang="en-US" sz="2300" b="1" dirty="0">
                <a:solidFill>
                  <a:srgbClr val="000000"/>
                </a:solidFill>
                <a:latin typeface="+mn-ea"/>
              </a:rPr>
              <a:t>（网页脚本语言，解释性，不支持预编译，给</a:t>
            </a:r>
            <a:r>
              <a:rPr kumimoji="1" lang="en-US" altLang="zh-CN" sz="2300" b="1" dirty="0">
                <a:solidFill>
                  <a:srgbClr val="000000"/>
                </a:solidFill>
                <a:latin typeface="+mn-ea"/>
              </a:rPr>
              <a:t>HTML</a:t>
            </a:r>
            <a:r>
              <a:rPr kumimoji="1" lang="zh-CN" altLang="en-US" sz="2300" b="1" dirty="0">
                <a:solidFill>
                  <a:srgbClr val="000000"/>
                </a:solidFill>
                <a:latin typeface="+mn-ea"/>
              </a:rPr>
              <a:t>网页增加动态功能，</a:t>
            </a:r>
            <a:r>
              <a:rPr kumimoji="1" lang="en-US" altLang="en-US" sz="2300" b="1" dirty="0" err="1">
                <a:solidFill>
                  <a:srgbClr val="000000"/>
                </a:solidFill>
                <a:latin typeface="+mn-ea"/>
              </a:rPr>
              <a:t>jQuery</a:t>
            </a:r>
            <a:r>
              <a:rPr kumimoji="1" lang="zh-CN" altLang="en-US" sz="2300" b="1" dirty="0">
                <a:solidFill>
                  <a:srgbClr val="000000"/>
                </a:solidFill>
                <a:latin typeface="+mn-ea"/>
              </a:rPr>
              <a:t>是一个快速、简洁的</a:t>
            </a:r>
            <a:r>
              <a:rPr kumimoji="1" lang="en-US" altLang="en-US" sz="2300" b="1" dirty="0">
                <a:solidFill>
                  <a:srgbClr val="000000"/>
                </a:solidFill>
                <a:latin typeface="+mn-ea"/>
              </a:rPr>
              <a:t>JavaScript</a:t>
            </a:r>
            <a:r>
              <a:rPr kumimoji="1" lang="zh-CN" altLang="en-US" sz="2300" b="1" dirty="0">
                <a:solidFill>
                  <a:srgbClr val="000000"/>
                </a:solidFill>
                <a:latin typeface="+mn-ea"/>
              </a:rPr>
              <a:t>框架）</a:t>
            </a:r>
            <a:endParaRPr kumimoji="1" lang="en-US" altLang="en-US" sz="2300" b="1" dirty="0">
              <a:solidFill>
                <a:srgbClr val="000000"/>
              </a:solidFill>
              <a:latin typeface="+mn-ea"/>
            </a:endParaRPr>
          </a:p>
          <a:p>
            <a:pPr algn="just">
              <a:buFont typeface="Wingdings" pitchFamily="2" charset="2"/>
              <a:buChar char="§"/>
            </a:pPr>
            <a:r>
              <a:rPr kumimoji="1" lang="zh-CN" altLang="en-US" sz="2400" b="1" dirty="0">
                <a:solidFill>
                  <a:srgbClr val="FF0000"/>
                </a:solidFill>
                <a:latin typeface="+mn-ea"/>
              </a:rPr>
              <a:t>前端技术框架：</a:t>
            </a:r>
            <a:r>
              <a:rPr kumimoji="1" lang="en-US" altLang="en-US" sz="2400" b="1" dirty="0" err="1">
                <a:solidFill>
                  <a:srgbClr val="000000"/>
                </a:solidFill>
                <a:latin typeface="+mn-ea"/>
              </a:rPr>
              <a:t>vue</a:t>
            </a:r>
            <a:r>
              <a:rPr kumimoji="1" lang="zh-CN" altLang="en-US" sz="2400" b="1" dirty="0">
                <a:solidFill>
                  <a:srgbClr val="000000"/>
                </a:solidFill>
                <a:latin typeface="+mn-ea"/>
              </a:rPr>
              <a:t>、</a:t>
            </a:r>
            <a:r>
              <a:rPr kumimoji="1" lang="en-US" altLang="en-US" sz="2400" b="1" dirty="0">
                <a:solidFill>
                  <a:srgbClr val="000000"/>
                </a:solidFill>
                <a:latin typeface="+mn-ea"/>
              </a:rPr>
              <a:t>angular.js</a:t>
            </a:r>
            <a:r>
              <a:rPr kumimoji="1" lang="zh-CN" altLang="en-US" sz="2400" b="1" dirty="0">
                <a:solidFill>
                  <a:srgbClr val="000000"/>
                </a:solidFill>
                <a:latin typeface="+mn-ea"/>
              </a:rPr>
              <a:t>、</a:t>
            </a:r>
            <a:r>
              <a:rPr kumimoji="1" lang="en-US" altLang="en-US" sz="2400" b="1" dirty="0">
                <a:solidFill>
                  <a:srgbClr val="000000"/>
                </a:solidFill>
                <a:latin typeface="+mn-ea"/>
              </a:rPr>
              <a:t>react</a:t>
            </a:r>
            <a:r>
              <a:rPr kumimoji="1" lang="zh-CN" altLang="en-US" sz="2400" b="1" dirty="0">
                <a:solidFill>
                  <a:srgbClr val="000000"/>
                </a:solidFill>
                <a:latin typeface="+mn-ea"/>
              </a:rPr>
              <a:t>、</a:t>
            </a:r>
            <a:r>
              <a:rPr kumimoji="1" lang="en-US" altLang="en-US" sz="2400" b="1" dirty="0">
                <a:solidFill>
                  <a:srgbClr val="FF0000"/>
                </a:solidFill>
                <a:latin typeface="+mn-ea"/>
              </a:rPr>
              <a:t>bootstrap</a:t>
            </a:r>
            <a:r>
              <a:rPr kumimoji="1" lang="zh-CN" altLang="en-US" sz="2400" b="1" dirty="0">
                <a:solidFill>
                  <a:srgbClr val="FF0000"/>
                </a:solidFill>
                <a:latin typeface="+mn-ea"/>
              </a:rPr>
              <a:t>、</a:t>
            </a:r>
            <a:r>
              <a:rPr kumimoji="1" lang="en-US" altLang="zh-CN" sz="2400" b="1" dirty="0">
                <a:solidFill>
                  <a:srgbClr val="FF0000"/>
                </a:solidFill>
                <a:latin typeface="+mn-ea"/>
              </a:rPr>
              <a:t>node</a:t>
            </a:r>
            <a:r>
              <a:rPr kumimoji="1" lang="en-US" altLang="en-US" sz="2400" b="1" dirty="0">
                <a:solidFill>
                  <a:srgbClr val="FF0000"/>
                </a:solidFill>
                <a:latin typeface="+mn-ea"/>
              </a:rPr>
              <a:t>.js</a:t>
            </a:r>
            <a:endParaRPr kumimoji="1" lang="en-US" altLang="zh-CN" sz="2400" b="1" dirty="0">
              <a:solidFill>
                <a:srgbClr val="FF0000"/>
              </a:solidFill>
              <a:latin typeface="+mn-ea"/>
            </a:endParaRPr>
          </a:p>
          <a:p>
            <a:pPr algn="just">
              <a:buFont typeface="Wingdings" pitchFamily="2" charset="2"/>
              <a:buNone/>
            </a:pPr>
            <a:r>
              <a:rPr kumimoji="1" lang="zh-CN" altLang="en-US" sz="2300" b="1" dirty="0">
                <a:solidFill>
                  <a:srgbClr val="000000"/>
                </a:solidFill>
                <a:latin typeface="+mn-ea"/>
              </a:rPr>
              <a:t> </a:t>
            </a:r>
          </a:p>
          <a:p>
            <a:pPr eaLnBrk="1" hangingPunct="1">
              <a:lnSpc>
                <a:spcPct val="80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其他开发工具</a:t>
            </a:r>
          </a:p>
        </p:txBody>
      </p:sp>
      <p:sp>
        <p:nvSpPr>
          <p:cNvPr id="346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29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zh-CN" altLang="en-US" sz="2400" b="1" dirty="0">
                <a:solidFill>
                  <a:srgbClr val="000000"/>
                </a:solidFill>
                <a:latin typeface="+mn-ea"/>
              </a:rPr>
              <a:t>开发桌面应用程序：</a:t>
            </a:r>
            <a:r>
              <a:rPr kumimoji="1" lang="en-US" altLang="zh-CN" sz="2400" b="1" dirty="0">
                <a:solidFill>
                  <a:srgbClr val="000000"/>
                </a:solidFill>
                <a:latin typeface="+mn-ea"/>
              </a:rPr>
              <a:t>VB</a:t>
            </a:r>
            <a:r>
              <a:rPr kumimoji="1" lang="zh-CN" altLang="en-US" sz="2400" b="1" dirty="0">
                <a:solidFill>
                  <a:srgbClr val="000000"/>
                </a:solidFill>
                <a:latin typeface="+mn-ea"/>
              </a:rPr>
              <a:t>、</a:t>
            </a:r>
            <a:r>
              <a:rPr kumimoji="1" lang="en-US" altLang="zh-CN" sz="2400" b="1" dirty="0">
                <a:solidFill>
                  <a:srgbClr val="000000"/>
                </a:solidFill>
                <a:latin typeface="+mn-ea"/>
              </a:rPr>
              <a:t>VC</a:t>
            </a:r>
            <a:r>
              <a:rPr kumimoji="1" lang="zh-CN" altLang="en-US" sz="2400" b="1" dirty="0">
                <a:solidFill>
                  <a:srgbClr val="000000"/>
                </a:solidFill>
                <a:latin typeface="+mn-ea"/>
              </a:rPr>
              <a:t>、</a:t>
            </a:r>
            <a:r>
              <a:rPr kumimoji="1" lang="en-US" altLang="zh-CN" sz="2400" b="1" dirty="0">
                <a:solidFill>
                  <a:srgbClr val="000000"/>
                </a:solidFill>
                <a:latin typeface="+mn-ea"/>
              </a:rPr>
              <a:t>PB</a:t>
            </a:r>
            <a:r>
              <a:rPr kumimoji="1" lang="zh-CN" altLang="en-US" sz="2400" b="1" dirty="0">
                <a:solidFill>
                  <a:srgbClr val="000000"/>
                </a:solidFill>
                <a:latin typeface="+mn-ea"/>
              </a:rPr>
              <a:t>、</a:t>
            </a:r>
            <a:r>
              <a:rPr kumimoji="1" lang="en-US" altLang="zh-CN" sz="2400" b="1" dirty="0" err="1">
                <a:solidFill>
                  <a:srgbClr val="000000"/>
                </a:solidFill>
                <a:latin typeface="+mn-ea"/>
              </a:rPr>
              <a:t>delphi</a:t>
            </a:r>
            <a:endParaRPr kumimoji="1" lang="en-US" altLang="en-US" sz="2400" b="1" dirty="0">
              <a:solidFill>
                <a:srgbClr val="000000"/>
              </a:solidFill>
              <a:latin typeface="+mn-ea"/>
            </a:endParaRPr>
          </a:p>
          <a:p>
            <a:pPr algn="just">
              <a:buFont typeface="Wingdings" pitchFamily="2" charset="2"/>
              <a:buChar char="§"/>
            </a:pPr>
            <a:r>
              <a:rPr kumimoji="1" lang="zh-CN" altLang="en-US" sz="2400" b="1" dirty="0">
                <a:solidFill>
                  <a:srgbClr val="000000"/>
                </a:solidFill>
                <a:latin typeface="+mn-ea"/>
              </a:rPr>
              <a:t>开发</a:t>
            </a:r>
            <a:r>
              <a:rPr kumimoji="1" lang="en-US" altLang="en-US" sz="2400" b="1" dirty="0" err="1">
                <a:solidFill>
                  <a:srgbClr val="000000"/>
                </a:solidFill>
                <a:latin typeface="+mn-ea"/>
              </a:rPr>
              <a:t>WEB：</a:t>
            </a:r>
            <a:r>
              <a:rPr kumimoji="1" lang="en-US" altLang="en-US" sz="2400" b="1" dirty="0" err="1">
                <a:solidFill>
                  <a:srgbClr val="FF0000"/>
                </a:solidFill>
                <a:latin typeface="+mn-ea"/>
              </a:rPr>
              <a:t>Java</a:t>
            </a:r>
            <a:r>
              <a:rPr kumimoji="1" lang="en-US" altLang="en-US" sz="2400" b="1" dirty="0">
                <a:solidFill>
                  <a:srgbClr val="000000"/>
                </a:solidFill>
                <a:latin typeface="+mn-ea"/>
              </a:rPr>
              <a:t> </a:t>
            </a:r>
            <a:r>
              <a:rPr kumimoji="1" lang="zh-CN" altLang="en-US" sz="2400" b="1" dirty="0">
                <a:solidFill>
                  <a:srgbClr val="000000"/>
                </a:solidFill>
                <a:latin typeface="+mn-ea"/>
              </a:rPr>
              <a:t>的</a:t>
            </a:r>
            <a:r>
              <a:rPr kumimoji="1" lang="en-US" altLang="en-US" sz="2400" b="1" dirty="0">
                <a:solidFill>
                  <a:srgbClr val="000000"/>
                </a:solidFill>
                <a:latin typeface="+mn-ea"/>
              </a:rPr>
              <a:t>JDK、</a:t>
            </a:r>
            <a:r>
              <a:rPr kumimoji="1" lang="en-US" altLang="en-US" sz="2400" b="1" dirty="0">
                <a:solidFill>
                  <a:srgbClr val="FF0000"/>
                </a:solidFill>
                <a:latin typeface="+mn-ea"/>
              </a:rPr>
              <a:t>.NET</a:t>
            </a:r>
            <a:r>
              <a:rPr kumimoji="1" lang="en-US" altLang="en-US" sz="2400" b="1" dirty="0">
                <a:solidFill>
                  <a:srgbClr val="000000"/>
                </a:solidFill>
                <a:latin typeface="+mn-ea"/>
              </a:rPr>
              <a:t>（</a:t>
            </a:r>
            <a:r>
              <a:rPr kumimoji="1" lang="zh-CN" altLang="en-US" sz="2400" b="1" dirty="0">
                <a:solidFill>
                  <a:srgbClr val="000000"/>
                </a:solidFill>
                <a:latin typeface="+mn-ea"/>
              </a:rPr>
              <a:t>用</a:t>
            </a:r>
            <a:r>
              <a:rPr kumimoji="1" lang="en-US" altLang="en-US" sz="2400" b="1" dirty="0">
                <a:solidFill>
                  <a:srgbClr val="000000"/>
                </a:solidFill>
                <a:latin typeface="+mn-ea"/>
              </a:rPr>
              <a:t>VS</a:t>
            </a:r>
            <a:r>
              <a:rPr kumimoji="1" lang="zh-CN" altLang="en-US" sz="2400" b="1" dirty="0">
                <a:solidFill>
                  <a:srgbClr val="000000"/>
                </a:solidFill>
                <a:latin typeface="+mn-ea"/>
              </a:rPr>
              <a:t>开发）、</a:t>
            </a:r>
            <a:r>
              <a:rPr kumimoji="1" lang="en-US" altLang="en-US" sz="2400" b="1" dirty="0">
                <a:solidFill>
                  <a:srgbClr val="FF0000"/>
                </a:solidFill>
                <a:latin typeface="+mn-ea"/>
              </a:rPr>
              <a:t>PHP</a:t>
            </a:r>
            <a:r>
              <a:rPr kumimoji="1" lang="en-US" altLang="en-US" sz="2400" b="1" dirty="0">
                <a:solidFill>
                  <a:srgbClr val="000000"/>
                </a:solidFill>
                <a:latin typeface="+mn-ea"/>
              </a:rPr>
              <a:t>（PHP Framework）</a:t>
            </a:r>
            <a:r>
              <a:rPr kumimoji="1" lang="zh-CN" altLang="en-US" sz="2400" b="1" dirty="0">
                <a:solidFill>
                  <a:srgbClr val="000000"/>
                </a:solidFill>
                <a:latin typeface="+mn-ea"/>
              </a:rPr>
              <a:t> 、</a:t>
            </a:r>
            <a:r>
              <a:rPr kumimoji="1" lang="en-US" altLang="zh-CN" sz="2400" b="1" dirty="0">
                <a:solidFill>
                  <a:srgbClr val="FF0000"/>
                </a:solidFill>
                <a:latin typeface="+mn-ea"/>
              </a:rPr>
              <a:t>C#</a:t>
            </a:r>
            <a:r>
              <a:rPr kumimoji="1" lang="en-US" altLang="zh-CN" sz="2400" b="1" dirty="0">
                <a:solidFill>
                  <a:srgbClr val="000000"/>
                </a:solidFill>
                <a:latin typeface="+mn-ea"/>
              </a:rPr>
              <a:t>(</a:t>
            </a:r>
            <a:r>
              <a:rPr kumimoji="1" lang="zh-CN" altLang="en-US" sz="2400" b="1" dirty="0">
                <a:solidFill>
                  <a:srgbClr val="000000"/>
                </a:solidFill>
                <a:latin typeface="+mn-ea"/>
              </a:rPr>
              <a:t>性能比较好</a:t>
            </a:r>
            <a:r>
              <a:rPr kumimoji="1" lang="en-US" altLang="zh-CN" sz="2400" b="1" dirty="0">
                <a:solidFill>
                  <a:srgbClr val="000000"/>
                </a:solidFill>
                <a:latin typeface="+mn-ea"/>
              </a:rPr>
              <a:t>)</a:t>
            </a:r>
          </a:p>
          <a:p>
            <a:pPr algn="just">
              <a:buFont typeface="Wingdings" pitchFamily="2" charset="2"/>
              <a:buChar char="§"/>
            </a:pPr>
            <a:r>
              <a:rPr kumimoji="1" lang="en-US" altLang="zh-CN" sz="2400" b="1" dirty="0">
                <a:solidFill>
                  <a:schemeClr val="tx2"/>
                </a:solidFill>
                <a:latin typeface="+mn-ea"/>
              </a:rPr>
              <a:t>Python</a:t>
            </a:r>
            <a:r>
              <a:rPr kumimoji="1" lang="zh-CN" altLang="en-US" sz="2400" b="1" dirty="0">
                <a:solidFill>
                  <a:schemeClr val="tx2"/>
                </a:solidFill>
                <a:latin typeface="+mn-ea"/>
              </a:rPr>
              <a:t>（数据挖掘、数据分析）</a:t>
            </a:r>
            <a:endParaRPr kumimoji="1" lang="en-US" altLang="zh-CN" sz="2400" b="1" dirty="0">
              <a:solidFill>
                <a:schemeClr val="tx2"/>
              </a:solidFill>
              <a:latin typeface="+mn-ea"/>
            </a:endParaRPr>
          </a:p>
          <a:p>
            <a:pPr algn="just">
              <a:buFont typeface="Wingdings" pitchFamily="2" charset="2"/>
              <a:buChar char="§"/>
            </a:pPr>
            <a:r>
              <a:rPr kumimoji="1" lang="zh-CN" altLang="en-US" sz="2400" b="1" dirty="0">
                <a:solidFill>
                  <a:srgbClr val="000000"/>
                </a:solidFill>
                <a:latin typeface="+mn-ea"/>
              </a:rPr>
              <a:t>安卓开发（原生态安卓、</a:t>
            </a:r>
            <a:r>
              <a:rPr kumimoji="1" lang="en-US" altLang="zh-CN" sz="2400" b="1" dirty="0">
                <a:solidFill>
                  <a:srgbClr val="000000"/>
                </a:solidFill>
                <a:latin typeface="+mn-ea"/>
              </a:rPr>
              <a:t>H5</a:t>
            </a:r>
            <a:r>
              <a:rPr kumimoji="1" lang="zh-CN" altLang="en-US" sz="2400" b="1" dirty="0">
                <a:solidFill>
                  <a:srgbClr val="000000"/>
                </a:solidFill>
                <a:latin typeface="+mn-ea"/>
              </a:rPr>
              <a:t>）</a:t>
            </a:r>
            <a:endParaRPr kumimoji="1" lang="en-US" altLang="zh-CN" sz="2400" b="1" dirty="0">
              <a:solidFill>
                <a:srgbClr val="000000"/>
              </a:solidFill>
              <a:latin typeface="+mn-ea"/>
            </a:endParaRPr>
          </a:p>
          <a:p>
            <a:pPr algn="just">
              <a:buFont typeface="Wingdings" pitchFamily="2" charset="2"/>
              <a:buChar char="§"/>
            </a:pPr>
            <a:r>
              <a:rPr kumimoji="1" lang="zh-CN" altLang="en-US" sz="2400" b="1" dirty="0">
                <a:solidFill>
                  <a:srgbClr val="000000"/>
                </a:solidFill>
                <a:latin typeface="+mn-ea"/>
              </a:rPr>
              <a:t>微信小程序</a:t>
            </a:r>
          </a:p>
          <a:p>
            <a:pPr eaLnBrk="1" hangingPunct="1">
              <a:lnSpc>
                <a:spcPct val="80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数据库设计</a:t>
            </a:r>
          </a:p>
        </p:txBody>
      </p:sp>
      <p:sp>
        <p:nvSpPr>
          <p:cNvPr id="346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29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a:spLocks noGrp="1"/>
          </p:cNvSpPr>
          <p:nvPr>
            <p:ph idx="1"/>
          </p:nvPr>
        </p:nvSpPr>
        <p:spPr>
          <a:xfrm>
            <a:off x="100042" y="1000124"/>
            <a:ext cx="8686800" cy="4643453"/>
          </a:xfrm>
        </p:spPr>
        <p:txBody>
          <a:bodyPr/>
          <a:lstStyle/>
          <a:p>
            <a:pPr algn="just">
              <a:buFont typeface="Wingdings" pitchFamily="2" charset="2"/>
              <a:buChar char="§"/>
            </a:pPr>
            <a:r>
              <a:rPr kumimoji="1" lang="en-US" altLang="zh-CN" sz="2300" b="1" dirty="0" err="1">
                <a:solidFill>
                  <a:srgbClr val="FF0000"/>
                </a:solidFill>
                <a:latin typeface="+mn-ea"/>
              </a:rPr>
              <a:t>PowerDesigner</a:t>
            </a:r>
            <a:r>
              <a:rPr kumimoji="1" lang="zh-CN" altLang="en-US" sz="2300" b="1" dirty="0">
                <a:solidFill>
                  <a:srgbClr val="FF0000"/>
                </a:solidFill>
                <a:latin typeface="+mn-ea"/>
              </a:rPr>
              <a:t>：</a:t>
            </a:r>
            <a:r>
              <a:rPr kumimoji="1" lang="zh-CN" altLang="en-US" sz="2300" b="1" dirty="0">
                <a:solidFill>
                  <a:schemeClr val="tx2"/>
                </a:solidFill>
                <a:latin typeface="+mn-ea"/>
              </a:rPr>
              <a:t>进行数据库设计的强大的软件，是一款开发人员常用的数据库建模工具</a:t>
            </a:r>
            <a:endParaRPr kumimoji="1" lang="en-US" altLang="zh-CN" sz="2300" b="1" dirty="0">
              <a:solidFill>
                <a:schemeClr val="tx2"/>
              </a:solidFill>
              <a:latin typeface="+mn-ea"/>
            </a:endParaRPr>
          </a:p>
          <a:p>
            <a:pPr algn="just">
              <a:buFont typeface="Wingdings" pitchFamily="2" charset="2"/>
              <a:buChar char="§"/>
            </a:pPr>
            <a:r>
              <a:rPr kumimoji="1" lang="zh-CN" altLang="en-US" sz="2300" b="1" dirty="0">
                <a:solidFill>
                  <a:schemeClr val="tx2"/>
                </a:solidFill>
                <a:latin typeface="+mn-ea"/>
              </a:rPr>
              <a:t>可以分别从概念数据模型</a:t>
            </a:r>
            <a:r>
              <a:rPr kumimoji="1" lang="en-US" altLang="zh-CN" sz="2300" b="1" dirty="0">
                <a:solidFill>
                  <a:schemeClr val="tx2"/>
                </a:solidFill>
                <a:latin typeface="+mn-ea"/>
              </a:rPr>
              <a:t>(Conceptual Data Model)</a:t>
            </a:r>
            <a:r>
              <a:rPr kumimoji="1" lang="zh-CN" altLang="en-US" sz="2300" b="1" dirty="0">
                <a:solidFill>
                  <a:schemeClr val="tx2"/>
                </a:solidFill>
                <a:latin typeface="+mn-ea"/>
              </a:rPr>
              <a:t>和物理数据模型</a:t>
            </a:r>
            <a:r>
              <a:rPr kumimoji="1" lang="en-US" altLang="zh-CN" sz="2300" b="1" dirty="0">
                <a:solidFill>
                  <a:schemeClr val="tx2"/>
                </a:solidFill>
                <a:latin typeface="+mn-ea"/>
              </a:rPr>
              <a:t>(Physical Data Model)</a:t>
            </a:r>
            <a:r>
              <a:rPr kumimoji="1" lang="zh-CN" altLang="en-US" sz="2300" b="1" dirty="0">
                <a:solidFill>
                  <a:schemeClr val="tx2"/>
                </a:solidFill>
                <a:latin typeface="+mn-ea"/>
              </a:rPr>
              <a:t>两个层次对数据库进行设计</a:t>
            </a:r>
            <a:endParaRPr kumimoji="1" lang="en-US" altLang="zh-CN" sz="2300" b="1" dirty="0">
              <a:solidFill>
                <a:schemeClr val="tx2"/>
              </a:solidFill>
              <a:latin typeface="+mn-ea"/>
            </a:endParaRPr>
          </a:p>
          <a:p>
            <a:pPr algn="just">
              <a:buFont typeface="Wingdings" pitchFamily="2" charset="2"/>
              <a:buChar char="§"/>
            </a:pPr>
            <a:r>
              <a:rPr kumimoji="1" lang="zh-CN" altLang="en-US" sz="2300" b="1" dirty="0">
                <a:solidFill>
                  <a:srgbClr val="FF0000"/>
                </a:solidFill>
                <a:latin typeface="+mn-ea"/>
              </a:rPr>
              <a:t>概念数据模型</a:t>
            </a:r>
            <a:r>
              <a:rPr kumimoji="1" lang="zh-CN" altLang="en-US" sz="2300" b="1" dirty="0">
                <a:solidFill>
                  <a:schemeClr val="tx2"/>
                </a:solidFill>
                <a:latin typeface="+mn-ea"/>
              </a:rPr>
              <a:t>描述的是独立于数据库管理系统</a:t>
            </a:r>
            <a:r>
              <a:rPr kumimoji="1" lang="en-US" altLang="zh-CN" sz="2300" b="1" dirty="0">
                <a:solidFill>
                  <a:schemeClr val="tx2"/>
                </a:solidFill>
                <a:latin typeface="+mn-ea"/>
              </a:rPr>
              <a:t>(DBMS)</a:t>
            </a:r>
            <a:r>
              <a:rPr kumimoji="1" lang="zh-CN" altLang="en-US" sz="2300" b="1" dirty="0">
                <a:solidFill>
                  <a:schemeClr val="tx2"/>
                </a:solidFill>
                <a:latin typeface="+mn-ea"/>
              </a:rPr>
              <a:t>的实体定义和实体关系定义；</a:t>
            </a:r>
            <a:endParaRPr kumimoji="1" lang="en-US" altLang="zh-CN" sz="2300" b="1" dirty="0">
              <a:solidFill>
                <a:schemeClr val="tx2"/>
              </a:solidFill>
              <a:latin typeface="+mn-ea"/>
            </a:endParaRPr>
          </a:p>
          <a:p>
            <a:pPr algn="just">
              <a:buFont typeface="Wingdings" pitchFamily="2" charset="2"/>
              <a:buChar char="§"/>
            </a:pPr>
            <a:r>
              <a:rPr kumimoji="1" lang="zh-CN" altLang="en-US" sz="2300" b="1" dirty="0">
                <a:solidFill>
                  <a:srgbClr val="FF0000"/>
                </a:solidFill>
                <a:latin typeface="+mn-ea"/>
              </a:rPr>
              <a:t>物理数据模型</a:t>
            </a:r>
            <a:r>
              <a:rPr kumimoji="1" lang="zh-CN" altLang="en-US" sz="2300" b="1" dirty="0">
                <a:solidFill>
                  <a:schemeClr val="tx2"/>
                </a:solidFill>
                <a:latin typeface="+mn-ea"/>
              </a:rPr>
              <a:t>是在概念数据模型的基础上针对目标数据库管理系统的具体化。</a:t>
            </a:r>
          </a:p>
          <a:p>
            <a:pPr eaLnBrk="1" hangingPunct="1">
              <a:lnSpc>
                <a:spcPct val="115000"/>
              </a:lnSpc>
            </a:pPr>
            <a:endParaRPr lang="en-US" altLang="zh-CN" sz="2300" b="1" dirty="0">
              <a:solidFill>
                <a:schemeClr val="tx2"/>
              </a:solidFill>
              <a:latin typeface="+mn-ea"/>
            </a:endParaRPr>
          </a:p>
        </p:txBody>
      </p:sp>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5.4</a:t>
            </a:r>
            <a:r>
              <a:rPr lang="zh-CN" altLang="en-US" dirty="0"/>
              <a:t>图形工具</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mn-ea"/>
              </a:rPr>
              <a:t>介绍在总体设计阶段可能会使用的几种图形工具。</a:t>
            </a: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5.4.1</a:t>
            </a:r>
            <a:r>
              <a:rPr lang="zh-CN" altLang="en-US" dirty="0"/>
              <a:t>层次图</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300" b="1" dirty="0">
                <a:solidFill>
                  <a:schemeClr val="tx2"/>
                </a:solidFill>
                <a:latin typeface="+mn-ea"/>
              </a:rPr>
              <a:t>层次图用来描绘软件的层次结构。</a:t>
            </a:r>
          </a:p>
          <a:p>
            <a:pPr eaLnBrk="1" hangingPunct="1"/>
            <a:r>
              <a:rPr lang="zh-CN" altLang="en-US" sz="2300" b="1" dirty="0">
                <a:solidFill>
                  <a:schemeClr val="tx2"/>
                </a:solidFill>
                <a:latin typeface="+mn-ea"/>
              </a:rPr>
              <a:t>虽然层次图的形式和第三章中介绍的描述数据结构的层次方框图相同，但是表现的内容却完全不同。</a:t>
            </a:r>
          </a:p>
          <a:p>
            <a:pPr eaLnBrk="1" hangingPunct="1"/>
            <a:r>
              <a:rPr lang="zh-CN" altLang="en-US" sz="2300" b="1" dirty="0">
                <a:solidFill>
                  <a:schemeClr val="tx2"/>
                </a:solidFill>
                <a:latin typeface="+mn-ea"/>
              </a:rPr>
              <a:t>层次图中的一个方框代表一个模块，方框间的连线表示调用关系。 </a:t>
            </a:r>
          </a:p>
          <a:p>
            <a:pPr eaLnBrk="1" hangingPunct="1"/>
            <a:r>
              <a:rPr lang="zh-CN" altLang="en-US" sz="2300" b="1" dirty="0">
                <a:solidFill>
                  <a:schemeClr val="tx2"/>
                </a:solidFill>
                <a:latin typeface="+mn-ea"/>
              </a:rPr>
              <a:t>层次图很适合在自顶向下设计软件的过程中使用。</a:t>
            </a:r>
          </a:p>
          <a:p>
            <a:pPr eaLnBrk="1" hangingPunct="1"/>
            <a:endParaRPr lang="zh-CN" altLang="en-US" sz="2300" b="1" dirty="0">
              <a:solidFill>
                <a:schemeClr val="tx2"/>
              </a:solidFill>
              <a:latin typeface="+mn-ea"/>
            </a:endParaRPr>
          </a:p>
          <a:p>
            <a:pPr eaLnBrk="1" hangingPunct="1">
              <a:lnSpc>
                <a:spcPct val="115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pic>
        <p:nvPicPr>
          <p:cNvPr id="4" name="Picture 1" descr="7"/>
          <p:cNvPicPr>
            <a:picLocks noChangeAspect="1" noChangeArrowheads="1"/>
          </p:cNvPicPr>
          <p:nvPr/>
        </p:nvPicPr>
        <p:blipFill>
          <a:blip r:embed="rId3"/>
          <a:srcRect/>
          <a:stretch>
            <a:fillRect/>
          </a:stretch>
        </p:blipFill>
        <p:spPr>
          <a:xfrm>
            <a:off x="928662" y="3189308"/>
            <a:ext cx="7488237" cy="3240088"/>
          </a:xfrm>
          <a:prstGeom prst="rect">
            <a:avLst/>
          </a:prstGeom>
          <a:noFill/>
        </p:spPr>
      </p:pic>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5.4.1</a:t>
            </a:r>
            <a:r>
              <a:rPr lang="en-US" altLang="zh-CN" dirty="0">
                <a:latin typeface="宋体" charset="-122"/>
              </a:rPr>
              <a:t>HIPO</a:t>
            </a:r>
            <a:r>
              <a:rPr lang="zh-CN" altLang="en-US" dirty="0">
                <a:latin typeface="宋体" charset="-122"/>
              </a:rPr>
              <a:t>图</a:t>
            </a:r>
            <a:endParaRPr lang="zh-CN" altLang="en-US" dirty="0"/>
          </a:p>
        </p:txBody>
      </p:sp>
      <p:sp>
        <p:nvSpPr>
          <p:cNvPr id="33795" name="内容占位符 2"/>
          <p:cNvSpPr>
            <a:spLocks noGrp="1"/>
          </p:cNvSpPr>
          <p:nvPr>
            <p:ph idx="1"/>
          </p:nvPr>
        </p:nvSpPr>
        <p:spPr>
          <a:xfrm>
            <a:off x="100042" y="857232"/>
            <a:ext cx="8829676" cy="4643453"/>
          </a:xfrm>
        </p:spPr>
        <p:txBody>
          <a:bodyPr/>
          <a:lstStyle/>
          <a:p>
            <a:pPr eaLnBrk="1" hangingPunct="1"/>
            <a:r>
              <a:rPr lang="en-US" altLang="zh-CN" sz="2000" b="1" dirty="0">
                <a:solidFill>
                  <a:schemeClr val="tx2"/>
                </a:solidFill>
                <a:latin typeface="+mn-ea"/>
              </a:rPr>
              <a:t>HIPO</a:t>
            </a:r>
            <a:r>
              <a:rPr lang="zh-CN" altLang="en-US" sz="2000" b="1" dirty="0">
                <a:solidFill>
                  <a:schemeClr val="tx2"/>
                </a:solidFill>
                <a:latin typeface="+mn-ea"/>
              </a:rPr>
              <a:t>图是美国</a:t>
            </a:r>
            <a:r>
              <a:rPr lang="en-US" altLang="zh-CN" sz="2000" b="1" dirty="0">
                <a:solidFill>
                  <a:schemeClr val="tx2"/>
                </a:solidFill>
                <a:latin typeface="+mn-ea"/>
              </a:rPr>
              <a:t>IBM</a:t>
            </a:r>
            <a:r>
              <a:rPr lang="zh-CN" altLang="en-US" sz="2000" b="1" dirty="0">
                <a:solidFill>
                  <a:schemeClr val="tx2"/>
                </a:solidFill>
                <a:latin typeface="+mn-ea"/>
              </a:rPr>
              <a:t>公司发明的“层次图</a:t>
            </a:r>
            <a:r>
              <a:rPr lang="zh-CN" altLang="en-US" sz="2000" b="1" dirty="0">
                <a:solidFill>
                  <a:srgbClr val="FF0000"/>
                </a:solidFill>
                <a:latin typeface="+mn-ea"/>
              </a:rPr>
              <a:t>加输入／处理／输出图</a:t>
            </a:r>
            <a:r>
              <a:rPr lang="zh-CN" altLang="en-US" sz="2000" b="1" dirty="0">
                <a:solidFill>
                  <a:schemeClr val="tx2"/>
                </a:solidFill>
                <a:latin typeface="+mn-ea"/>
              </a:rPr>
              <a:t>”的英文缩写。</a:t>
            </a:r>
          </a:p>
          <a:p>
            <a:pPr eaLnBrk="1" hangingPunct="1"/>
            <a:r>
              <a:rPr lang="zh-CN" altLang="en-US" sz="2000" b="1" dirty="0">
                <a:solidFill>
                  <a:schemeClr val="tx2"/>
                </a:solidFill>
                <a:latin typeface="+mn-ea"/>
              </a:rPr>
              <a:t>为了能使</a:t>
            </a:r>
            <a:r>
              <a:rPr lang="en-US" altLang="zh-CN" sz="2000" b="1" dirty="0">
                <a:solidFill>
                  <a:schemeClr val="tx2"/>
                </a:solidFill>
                <a:latin typeface="+mn-ea"/>
              </a:rPr>
              <a:t>HIPO</a:t>
            </a:r>
            <a:r>
              <a:rPr lang="zh-CN" altLang="en-US" sz="2000" b="1" dirty="0">
                <a:solidFill>
                  <a:schemeClr val="tx2"/>
                </a:solidFill>
                <a:latin typeface="+mn-ea"/>
              </a:rPr>
              <a:t>图具有可追踪性，在</a:t>
            </a:r>
            <a:r>
              <a:rPr lang="en-US" altLang="zh-CN" sz="2000" b="1" dirty="0">
                <a:solidFill>
                  <a:schemeClr val="tx2"/>
                </a:solidFill>
                <a:latin typeface="+mn-ea"/>
              </a:rPr>
              <a:t>H</a:t>
            </a:r>
            <a:r>
              <a:rPr lang="zh-CN" altLang="en-US" sz="2000" b="1" dirty="0">
                <a:solidFill>
                  <a:schemeClr val="tx2"/>
                </a:solidFill>
                <a:latin typeface="+mn-ea"/>
              </a:rPr>
              <a:t>图（层次图）里除了最顶层的方框之外，</a:t>
            </a:r>
            <a:r>
              <a:rPr lang="zh-CN" altLang="en-US" sz="2000" b="1" dirty="0">
                <a:solidFill>
                  <a:srgbClr val="FF0000"/>
                </a:solidFill>
                <a:latin typeface="+mn-ea"/>
              </a:rPr>
              <a:t>每个方框都加了编号</a:t>
            </a:r>
            <a:endParaRPr lang="en-US" altLang="zh-CN" sz="2000" b="1" dirty="0">
              <a:solidFill>
                <a:srgbClr val="FF0000"/>
              </a:solidFill>
              <a:latin typeface="+mn-ea"/>
            </a:endParaRPr>
          </a:p>
          <a:p>
            <a:pPr eaLnBrk="1" hangingPunct="1"/>
            <a:r>
              <a:rPr lang="zh-CN" altLang="en-US" sz="2000" b="1" dirty="0">
                <a:solidFill>
                  <a:schemeClr val="tx2"/>
                </a:solidFill>
                <a:latin typeface="+mn-ea"/>
              </a:rPr>
              <a:t>和</a:t>
            </a:r>
            <a:r>
              <a:rPr lang="en-US" altLang="zh-CN" sz="2000" b="1" dirty="0">
                <a:solidFill>
                  <a:schemeClr val="tx2"/>
                </a:solidFill>
                <a:latin typeface="+mn-ea"/>
              </a:rPr>
              <a:t>H</a:t>
            </a:r>
            <a:r>
              <a:rPr lang="zh-CN" altLang="en-US" sz="2000" b="1" dirty="0">
                <a:solidFill>
                  <a:schemeClr val="tx2"/>
                </a:solidFill>
                <a:latin typeface="+mn-ea"/>
              </a:rPr>
              <a:t>图中每个方框相对应，应该有一张</a:t>
            </a:r>
            <a:r>
              <a:rPr lang="en-US" altLang="zh-CN" sz="2000" b="1" dirty="0">
                <a:solidFill>
                  <a:srgbClr val="FF0000"/>
                </a:solidFill>
                <a:latin typeface="+mn-ea"/>
              </a:rPr>
              <a:t>IPO</a:t>
            </a:r>
            <a:r>
              <a:rPr lang="zh-CN" altLang="en-US" sz="2000" b="1" dirty="0">
                <a:solidFill>
                  <a:srgbClr val="FF0000"/>
                </a:solidFill>
                <a:latin typeface="+mn-ea"/>
              </a:rPr>
              <a:t>图描绘这个方框代表的模块的处理过程</a:t>
            </a:r>
            <a:endParaRPr lang="en-US" altLang="zh-CN" sz="2000" b="1" dirty="0">
              <a:solidFill>
                <a:srgbClr val="FF0000"/>
              </a:solidFill>
              <a:latin typeface="+mn-ea"/>
            </a:endParaRPr>
          </a:p>
          <a:p>
            <a:pPr eaLnBrk="1" hangingPunct="1"/>
            <a:r>
              <a:rPr lang="en-US" altLang="zh-CN" sz="2000" b="1" dirty="0">
                <a:solidFill>
                  <a:schemeClr val="tx2"/>
                </a:solidFill>
                <a:latin typeface="+mn-ea"/>
              </a:rPr>
              <a:t>HIPO</a:t>
            </a:r>
            <a:r>
              <a:rPr lang="zh-CN" altLang="en-US" sz="2000" b="1" dirty="0">
                <a:solidFill>
                  <a:schemeClr val="tx2"/>
                </a:solidFill>
                <a:latin typeface="+mn-ea"/>
              </a:rPr>
              <a:t>图中的每张</a:t>
            </a:r>
            <a:r>
              <a:rPr lang="en-US" altLang="zh-CN" sz="2000" b="1" dirty="0">
                <a:solidFill>
                  <a:schemeClr val="tx2"/>
                </a:solidFill>
                <a:latin typeface="+mn-ea"/>
              </a:rPr>
              <a:t>IPO</a:t>
            </a:r>
            <a:r>
              <a:rPr lang="zh-CN" altLang="en-US" sz="2000" b="1" dirty="0">
                <a:solidFill>
                  <a:schemeClr val="tx2"/>
                </a:solidFill>
                <a:latin typeface="+mn-ea"/>
              </a:rPr>
              <a:t>图内都应该明显地标出它所描绘的模块在</a:t>
            </a:r>
            <a:r>
              <a:rPr lang="en-US" altLang="zh-CN" sz="2000" b="1" dirty="0">
                <a:solidFill>
                  <a:schemeClr val="tx2"/>
                </a:solidFill>
                <a:latin typeface="+mn-ea"/>
              </a:rPr>
              <a:t>H</a:t>
            </a:r>
            <a:r>
              <a:rPr lang="zh-CN" altLang="en-US" sz="2000" b="1" dirty="0">
                <a:solidFill>
                  <a:schemeClr val="tx2"/>
                </a:solidFill>
                <a:latin typeface="+mn-ea"/>
              </a:rPr>
              <a:t>图中的编号，以便追踪了解这个模块在软件结构中的位置。 </a:t>
            </a:r>
          </a:p>
          <a:p>
            <a:pPr eaLnBrk="1" hangingPunct="1"/>
            <a:endParaRPr lang="zh-CN" altLang="en-US" sz="2000" b="1" dirty="0">
              <a:solidFill>
                <a:schemeClr val="tx2"/>
              </a:solidFill>
              <a:latin typeface="+mn-ea"/>
            </a:endParaRPr>
          </a:p>
          <a:p>
            <a:pPr eaLnBrk="1" hangingPunct="1">
              <a:lnSpc>
                <a:spcPct val="115000"/>
              </a:lnSpc>
            </a:pPr>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pic>
        <p:nvPicPr>
          <p:cNvPr id="5" name="Picture 0" descr="8"/>
          <p:cNvPicPr>
            <a:picLocks noChangeAspect="1" noChangeArrowheads="1"/>
          </p:cNvPicPr>
          <p:nvPr/>
        </p:nvPicPr>
        <p:blipFill>
          <a:blip r:embed="rId3"/>
          <a:srcRect/>
          <a:stretch>
            <a:fillRect/>
          </a:stretch>
        </p:blipFill>
        <p:spPr>
          <a:xfrm>
            <a:off x="71406" y="3429000"/>
            <a:ext cx="8786874" cy="3441700"/>
          </a:xfrm>
          <a:prstGeom prst="rect">
            <a:avLst/>
          </a:prstGeom>
          <a:noFill/>
        </p:spPr>
      </p:pic>
    </p:spTree>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5.4.2</a:t>
            </a:r>
            <a:r>
              <a:rPr lang="zh-CN" altLang="en-US" dirty="0">
                <a:latin typeface="宋体" charset="-122"/>
              </a:rPr>
              <a:t>结构图</a:t>
            </a:r>
            <a:endParaRPr lang="zh-CN" altLang="en-US" dirty="0"/>
          </a:p>
        </p:txBody>
      </p:sp>
      <p:sp>
        <p:nvSpPr>
          <p:cNvPr id="33795" name="内容占位符 2"/>
          <p:cNvSpPr>
            <a:spLocks noGrp="1"/>
          </p:cNvSpPr>
          <p:nvPr>
            <p:ph idx="1"/>
          </p:nvPr>
        </p:nvSpPr>
        <p:spPr>
          <a:xfrm>
            <a:off x="100042" y="1000124"/>
            <a:ext cx="8686800" cy="4643453"/>
          </a:xfrm>
        </p:spPr>
        <p:txBody>
          <a:bodyPr/>
          <a:lstStyle/>
          <a:p>
            <a:pPr eaLnBrk="1" hangingPunct="1">
              <a:defRPr/>
            </a:pPr>
            <a:r>
              <a:rPr lang="en-US" altLang="zh-CN" sz="2300" b="1" dirty="0">
                <a:solidFill>
                  <a:schemeClr val="tx2"/>
                </a:solidFill>
                <a:latin typeface="+mn-ea"/>
              </a:rPr>
              <a:t>Yourdon</a:t>
            </a:r>
            <a:r>
              <a:rPr lang="zh-CN" altLang="en-US" sz="2300" b="1" dirty="0">
                <a:solidFill>
                  <a:schemeClr val="tx2"/>
                </a:solidFill>
                <a:latin typeface="+mn-ea"/>
              </a:rPr>
              <a:t>提出的结构图是进行软件结构设计的另一个有力工具。</a:t>
            </a:r>
          </a:p>
          <a:p>
            <a:pPr lvl="1" eaLnBrk="1" hangingPunct="1">
              <a:buClr>
                <a:srgbClr val="FF3300"/>
              </a:buClr>
              <a:buSzPct val="50000"/>
              <a:defRPr/>
            </a:pPr>
            <a:r>
              <a:rPr lang="zh-CN" altLang="en-US" sz="2300" b="1" dirty="0">
                <a:solidFill>
                  <a:srgbClr val="FF0000"/>
                </a:solidFill>
                <a:latin typeface="+mn-ea"/>
              </a:rPr>
              <a:t>方框代表一个模块</a:t>
            </a:r>
            <a:r>
              <a:rPr lang="zh-CN" altLang="en-US" sz="2300" b="1" dirty="0">
                <a:solidFill>
                  <a:schemeClr val="tx2"/>
                </a:solidFill>
                <a:latin typeface="+mn-ea"/>
              </a:rPr>
              <a:t>，框内注明模块的名字或主要功能；</a:t>
            </a:r>
          </a:p>
          <a:p>
            <a:pPr lvl="1" eaLnBrk="1" hangingPunct="1">
              <a:buClr>
                <a:srgbClr val="FF3300"/>
              </a:buClr>
              <a:buSzPct val="50000"/>
              <a:defRPr/>
            </a:pPr>
            <a:r>
              <a:rPr lang="zh-CN" altLang="en-US" sz="2300" b="1" dirty="0">
                <a:solidFill>
                  <a:schemeClr val="tx2"/>
                </a:solidFill>
                <a:latin typeface="+mn-ea"/>
              </a:rPr>
              <a:t>方框之间的</a:t>
            </a:r>
            <a:r>
              <a:rPr lang="zh-CN" altLang="en-US" sz="2300" b="1" dirty="0">
                <a:solidFill>
                  <a:srgbClr val="FF0000"/>
                </a:solidFill>
                <a:latin typeface="+mn-ea"/>
              </a:rPr>
              <a:t>直线，表示模块的调用关系</a:t>
            </a:r>
            <a:r>
              <a:rPr lang="zh-CN" altLang="en-US" sz="2300" b="1" dirty="0">
                <a:solidFill>
                  <a:schemeClr val="tx2"/>
                </a:solidFill>
                <a:latin typeface="+mn-ea"/>
              </a:rPr>
              <a:t>。</a:t>
            </a:r>
          </a:p>
          <a:p>
            <a:pPr lvl="1" eaLnBrk="1" hangingPunct="1">
              <a:buClr>
                <a:srgbClr val="FF3300"/>
              </a:buClr>
              <a:buSzPct val="50000"/>
              <a:defRPr/>
            </a:pPr>
            <a:r>
              <a:rPr lang="zh-CN" altLang="en-US" sz="2300" b="1" dirty="0">
                <a:solidFill>
                  <a:srgbClr val="FF0000"/>
                </a:solidFill>
                <a:latin typeface="+mn-ea"/>
              </a:rPr>
              <a:t>带注释的箭头</a:t>
            </a:r>
            <a:r>
              <a:rPr lang="zh-CN" altLang="en-US" sz="2300" b="1" dirty="0">
                <a:solidFill>
                  <a:schemeClr val="tx2"/>
                </a:solidFill>
                <a:latin typeface="+mn-ea"/>
              </a:rPr>
              <a:t>表示模块调用过程中来回</a:t>
            </a:r>
            <a:r>
              <a:rPr lang="zh-CN" altLang="en-US" sz="2300" b="1" dirty="0">
                <a:solidFill>
                  <a:srgbClr val="FF0000"/>
                </a:solidFill>
                <a:latin typeface="+mn-ea"/>
              </a:rPr>
              <a:t>传递的信息</a:t>
            </a:r>
            <a:r>
              <a:rPr lang="zh-CN" altLang="en-US" sz="2300" b="1" dirty="0">
                <a:solidFill>
                  <a:schemeClr val="tx2"/>
                </a:solidFill>
                <a:latin typeface="+mn-ea"/>
              </a:rPr>
              <a:t>；尾部是</a:t>
            </a:r>
            <a:r>
              <a:rPr lang="zh-CN" altLang="en-US" sz="2300" b="1" dirty="0">
                <a:solidFill>
                  <a:srgbClr val="FF0000"/>
                </a:solidFill>
                <a:latin typeface="+mn-ea"/>
              </a:rPr>
              <a:t>空心圆</a:t>
            </a:r>
            <a:r>
              <a:rPr lang="zh-CN" altLang="en-US" sz="2300" b="1" dirty="0">
                <a:solidFill>
                  <a:schemeClr val="tx2"/>
                </a:solidFill>
                <a:latin typeface="+mn-ea"/>
              </a:rPr>
              <a:t>表示传递的是数据，</a:t>
            </a:r>
            <a:r>
              <a:rPr lang="zh-CN" altLang="en-US" sz="2300" b="1" dirty="0">
                <a:solidFill>
                  <a:srgbClr val="FF0000"/>
                </a:solidFill>
                <a:latin typeface="+mn-ea"/>
              </a:rPr>
              <a:t>实心圆</a:t>
            </a:r>
            <a:r>
              <a:rPr lang="zh-CN" altLang="en-US" sz="2300" b="1" dirty="0">
                <a:solidFill>
                  <a:schemeClr val="tx2"/>
                </a:solidFill>
                <a:latin typeface="+mn-ea"/>
              </a:rPr>
              <a:t>表示传递的是控制信息。</a:t>
            </a:r>
          </a:p>
          <a:p>
            <a:pPr eaLnBrk="1" hangingPunct="1">
              <a:lnSpc>
                <a:spcPct val="115000"/>
              </a:lnSpc>
            </a:pPr>
            <a:endParaRPr lang="zh-CN" altLang="en-US" sz="2300" b="1" dirty="0">
              <a:solidFill>
                <a:schemeClr val="tx2"/>
              </a:solidFill>
              <a:latin typeface="+mn-ea"/>
            </a:endParaRPr>
          </a:p>
          <a:p>
            <a:pPr eaLnBrk="1" hangingPunct="1">
              <a:lnSpc>
                <a:spcPct val="115000"/>
              </a:lnSpc>
            </a:pPr>
            <a:endParaRPr lang="en-US" altLang="zh-CN" sz="2300" b="1" dirty="0">
              <a:solidFill>
                <a:schemeClr val="tx2"/>
              </a:solidFill>
              <a:latin typeface="+mn-ea"/>
            </a:endParaRPr>
          </a:p>
        </p:txBody>
      </p:sp>
      <p:pic>
        <p:nvPicPr>
          <p:cNvPr id="6" name="Picture 0" descr="9"/>
          <p:cNvPicPr>
            <a:picLocks noChangeAspect="1" noChangeArrowheads="1"/>
          </p:cNvPicPr>
          <p:nvPr/>
        </p:nvPicPr>
        <p:blipFill>
          <a:blip r:embed="rId3"/>
          <a:srcRect/>
          <a:stretch>
            <a:fillRect/>
          </a:stretch>
        </p:blipFill>
        <p:spPr>
          <a:xfrm>
            <a:off x="571472" y="3362345"/>
            <a:ext cx="7956550" cy="2995613"/>
          </a:xfrm>
          <a:prstGeom prst="rect">
            <a:avLst/>
          </a:prstGeom>
          <a:noFill/>
        </p:spPr>
      </p:pic>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5.4.2</a:t>
            </a:r>
            <a:r>
              <a:rPr lang="zh-CN" altLang="en-US" dirty="0">
                <a:latin typeface="宋体" charset="-122"/>
              </a:rPr>
              <a:t>结构图</a:t>
            </a:r>
            <a:endParaRPr lang="zh-CN" altLang="en-US" dirty="0"/>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400" b="1" dirty="0">
                <a:solidFill>
                  <a:schemeClr val="tx2"/>
                </a:solidFill>
                <a:latin typeface="+mn-ea"/>
              </a:rPr>
              <a:t>层次图和结构图并不严格表示模块的调用次序。</a:t>
            </a:r>
          </a:p>
          <a:p>
            <a:pPr eaLnBrk="1" hangingPunct="1"/>
            <a:r>
              <a:rPr lang="zh-CN" altLang="en-US" sz="2400" b="1" dirty="0">
                <a:solidFill>
                  <a:schemeClr val="tx2"/>
                </a:solidFill>
                <a:latin typeface="+mn-ea"/>
              </a:rPr>
              <a:t>此外，层次图和结构图并不指明什么时候调用下层模块。</a:t>
            </a:r>
          </a:p>
          <a:p>
            <a:pPr eaLnBrk="1" hangingPunct="1"/>
            <a:r>
              <a:rPr lang="zh-CN" altLang="en-US" sz="2400" b="1" dirty="0">
                <a:solidFill>
                  <a:schemeClr val="tx2"/>
                </a:solidFill>
                <a:latin typeface="+mn-ea"/>
              </a:rPr>
              <a:t>事实上，层次图和结构图只表明一个模块调用那些模块，至于</a:t>
            </a:r>
            <a:r>
              <a:rPr lang="zh-CN" altLang="en-US" sz="2400" b="1" dirty="0">
                <a:solidFill>
                  <a:srgbClr val="FF0000"/>
                </a:solidFill>
                <a:latin typeface="+mn-ea"/>
              </a:rPr>
              <a:t>模块内还有没有其它成分则完全没有表示</a:t>
            </a:r>
            <a:r>
              <a:rPr lang="zh-CN" altLang="en-US" sz="2400" b="1" dirty="0">
                <a:solidFill>
                  <a:schemeClr val="tx2"/>
                </a:solidFill>
                <a:latin typeface="+mn-ea"/>
              </a:rPr>
              <a:t>。</a:t>
            </a:r>
          </a:p>
          <a:p>
            <a:pPr eaLnBrk="1" hangingPunct="1"/>
            <a:r>
              <a:rPr lang="zh-CN" altLang="en-US" sz="2400" b="1" dirty="0">
                <a:solidFill>
                  <a:schemeClr val="tx2"/>
                </a:solidFill>
                <a:latin typeface="+mn-ea"/>
              </a:rPr>
              <a:t>一些附加的符号，可以表示模块的</a:t>
            </a:r>
            <a:r>
              <a:rPr lang="zh-CN" altLang="en-US" sz="2400" b="1" dirty="0">
                <a:solidFill>
                  <a:srgbClr val="FF0000"/>
                </a:solidFill>
                <a:latin typeface="+mn-ea"/>
              </a:rPr>
              <a:t>选择调用或循环调用</a:t>
            </a:r>
            <a:r>
              <a:rPr lang="zh-CN" altLang="en-US" sz="2400" b="1" dirty="0">
                <a:solidFill>
                  <a:schemeClr val="tx2"/>
                </a:solidFill>
                <a:latin typeface="+mn-ea"/>
              </a:rPr>
              <a:t>。 </a:t>
            </a: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pic>
        <p:nvPicPr>
          <p:cNvPr id="5" name="Picture 0" descr="10"/>
          <p:cNvPicPr>
            <a:picLocks noChangeAspect="1" noChangeArrowheads="1"/>
          </p:cNvPicPr>
          <p:nvPr/>
        </p:nvPicPr>
        <p:blipFill>
          <a:blip r:embed="rId3"/>
          <a:srcRect/>
          <a:stretch>
            <a:fillRect/>
          </a:stretch>
        </p:blipFill>
        <p:spPr>
          <a:xfrm>
            <a:off x="0" y="3286124"/>
            <a:ext cx="9180513" cy="2133600"/>
          </a:xfrm>
          <a:prstGeom prst="rect">
            <a:avLst/>
          </a:prstGeom>
          <a:noFill/>
        </p:spPr>
      </p:pic>
    </p:spTree>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5.4</a:t>
            </a:r>
            <a:r>
              <a:rPr lang="zh-CN" altLang="en-US" dirty="0"/>
              <a:t>图形工具</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600" b="1" dirty="0">
                <a:solidFill>
                  <a:srgbClr val="FF3300"/>
                </a:solidFill>
                <a:latin typeface="+mn-ea"/>
              </a:rPr>
              <a:t>通常用层次图作为描述软件结构的文档</a:t>
            </a:r>
            <a:r>
              <a:rPr lang="zh-CN" altLang="en-US" sz="2600" b="1" dirty="0">
                <a:latin typeface="+mn-ea"/>
              </a:rPr>
              <a:t>。结构图作为文档并不很合适，因为图上包含的信息太多有时反而降低了清晰程度。</a:t>
            </a:r>
          </a:p>
          <a:p>
            <a:pPr eaLnBrk="1" hangingPunct="1"/>
            <a:endParaRPr lang="zh-CN" altLang="en-US" sz="2600" b="1" dirty="0">
              <a:latin typeface="+mn-ea"/>
            </a:endParaRPr>
          </a:p>
          <a:p>
            <a:pPr eaLnBrk="1" hangingPunct="1"/>
            <a:r>
              <a:rPr lang="zh-CN" altLang="en-US" sz="2600" b="1" dirty="0">
                <a:latin typeface="+mn-ea"/>
              </a:rPr>
              <a:t>但是，</a:t>
            </a:r>
            <a:r>
              <a:rPr lang="zh-CN" altLang="en-US" sz="2600" b="1" dirty="0">
                <a:solidFill>
                  <a:srgbClr val="FF0000"/>
                </a:solidFill>
                <a:latin typeface="+mn-ea"/>
              </a:rPr>
              <a:t>利用</a:t>
            </a:r>
            <a:r>
              <a:rPr lang="en-US" altLang="zh-CN" sz="2600" b="1" dirty="0">
                <a:solidFill>
                  <a:srgbClr val="FF0000"/>
                </a:solidFill>
                <a:latin typeface="+mn-ea"/>
              </a:rPr>
              <a:t>IPO</a:t>
            </a:r>
            <a:r>
              <a:rPr lang="zh-CN" altLang="en-US" sz="2600" b="1" dirty="0">
                <a:solidFill>
                  <a:srgbClr val="FF0000"/>
                </a:solidFill>
                <a:latin typeface="+mn-ea"/>
              </a:rPr>
              <a:t>图或数据字典</a:t>
            </a:r>
            <a:r>
              <a:rPr lang="zh-CN" altLang="en-US" sz="2600" b="1" dirty="0">
                <a:latin typeface="+mn-ea"/>
              </a:rPr>
              <a:t>中的信息得到模块调用时的信息，从由</a:t>
            </a:r>
            <a:r>
              <a:rPr lang="zh-CN" altLang="en-US" sz="2600" b="1" dirty="0">
                <a:solidFill>
                  <a:srgbClr val="FF0000"/>
                </a:solidFill>
                <a:latin typeface="+mn-ea"/>
              </a:rPr>
              <a:t>层次图导出结构图的过程</a:t>
            </a:r>
            <a:r>
              <a:rPr lang="zh-CN" altLang="en-US" sz="2600" b="1" dirty="0">
                <a:latin typeface="+mn-ea"/>
              </a:rPr>
              <a:t>，可以作为</a:t>
            </a:r>
            <a:r>
              <a:rPr lang="zh-CN" altLang="en-US" sz="2600" b="1" dirty="0">
                <a:solidFill>
                  <a:srgbClr val="FF0000"/>
                </a:solidFill>
                <a:latin typeface="+mn-ea"/>
              </a:rPr>
              <a:t>检查设计正确性和评价模块独立性的好方法</a:t>
            </a:r>
            <a:r>
              <a:rPr lang="zh-CN" altLang="en-US" sz="2600" b="1" dirty="0">
                <a:latin typeface="+mn-ea"/>
              </a:rPr>
              <a:t>。 </a:t>
            </a:r>
          </a:p>
          <a:p>
            <a:pPr eaLnBrk="1" hangingPunct="1">
              <a:lnSpc>
                <a:spcPct val="115000"/>
              </a:lnSpc>
            </a:pPr>
            <a:endParaRPr lang="zh-CN" altLang="en-US" sz="2600" b="1" dirty="0">
              <a:solidFill>
                <a:schemeClr val="tx2"/>
              </a:solidFill>
              <a:latin typeface="+mn-ea"/>
            </a:endParaRPr>
          </a:p>
          <a:p>
            <a:pPr eaLnBrk="1" hangingPunct="1">
              <a:lnSpc>
                <a:spcPct val="115000"/>
              </a:lnSpc>
            </a:pPr>
            <a:endParaRPr lang="en-US" altLang="zh-CN" sz="2600" b="1" dirty="0">
              <a:solidFill>
                <a:schemeClr val="tx2"/>
              </a:solidFill>
              <a:latin typeface="+mn-ea"/>
            </a:endParaRPr>
          </a:p>
        </p:txBody>
      </p:sp>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latin typeface="+mj-ea"/>
              </a:rPr>
              <a:t>5.1.1 </a:t>
            </a:r>
            <a:r>
              <a:rPr lang="zh-CN" altLang="en-US" dirty="0">
                <a:latin typeface="+mj-ea"/>
              </a:rPr>
              <a:t>设想供选择的方案</a:t>
            </a:r>
          </a:p>
        </p:txBody>
      </p:sp>
      <p:sp>
        <p:nvSpPr>
          <p:cNvPr id="33795" name="内容占位符 2"/>
          <p:cNvSpPr>
            <a:spLocks noGrp="1"/>
          </p:cNvSpPr>
          <p:nvPr>
            <p:ph idx="1"/>
          </p:nvPr>
        </p:nvSpPr>
        <p:spPr>
          <a:xfrm>
            <a:off x="100042" y="1000124"/>
            <a:ext cx="8686800" cy="4643453"/>
          </a:xfrm>
        </p:spPr>
        <p:txBody>
          <a:bodyPr/>
          <a:lstStyle/>
          <a:p>
            <a:pPr eaLnBrk="1" hangingPunct="1">
              <a:lnSpc>
                <a:spcPct val="115000"/>
              </a:lnSpc>
            </a:pPr>
            <a:r>
              <a:rPr lang="zh-CN" altLang="en-US" sz="2000" b="1" dirty="0">
                <a:latin typeface="+mn-ea"/>
              </a:rPr>
              <a:t>在总体设计阶段分析员应该考虑</a:t>
            </a:r>
            <a:r>
              <a:rPr lang="zh-CN" altLang="en-US" sz="2000" b="1" dirty="0">
                <a:solidFill>
                  <a:srgbClr val="FF0000"/>
                </a:solidFill>
                <a:latin typeface="+mn-ea"/>
              </a:rPr>
              <a:t>各种可能的实现方案</a:t>
            </a:r>
            <a:r>
              <a:rPr lang="zh-CN" altLang="en-US" sz="2000" b="1" dirty="0">
                <a:latin typeface="+mn-ea"/>
              </a:rPr>
              <a:t>，并且力求从中</a:t>
            </a:r>
            <a:r>
              <a:rPr lang="zh-CN" altLang="en-US" sz="2000" b="1" dirty="0">
                <a:solidFill>
                  <a:srgbClr val="FF0000"/>
                </a:solidFill>
                <a:latin typeface="+mn-ea"/>
              </a:rPr>
              <a:t>选出最佳方案。</a:t>
            </a:r>
            <a:endParaRPr lang="en-US" altLang="zh-CN" sz="2000" b="1" dirty="0">
              <a:solidFill>
                <a:srgbClr val="FF0000"/>
              </a:solidFill>
              <a:latin typeface="+mn-ea"/>
            </a:endParaRPr>
          </a:p>
          <a:p>
            <a:pPr eaLnBrk="1" hangingPunct="1">
              <a:lnSpc>
                <a:spcPct val="115000"/>
              </a:lnSpc>
            </a:pPr>
            <a:r>
              <a:rPr lang="zh-CN" altLang="en-US" sz="2000" b="1" dirty="0">
                <a:latin typeface="+mn-ea"/>
              </a:rPr>
              <a:t>需求分析阶段得出的</a:t>
            </a:r>
            <a:r>
              <a:rPr lang="zh-CN" altLang="en-US" sz="2000" b="1" dirty="0">
                <a:solidFill>
                  <a:srgbClr val="FF0000"/>
                </a:solidFill>
                <a:latin typeface="+mn-ea"/>
              </a:rPr>
              <a:t>数据流图是总体设计的极好的出发点</a:t>
            </a:r>
            <a:r>
              <a:rPr lang="zh-CN" altLang="en-US" sz="2000" b="1" dirty="0">
                <a:latin typeface="+mn-ea"/>
              </a:rPr>
              <a:t>。数据流图中的某些处理可以逻辑地归并在一个自动化边界内作为一组，另一些处理可以放在另一个自动化边界内作为另一组。这些</a:t>
            </a:r>
            <a:r>
              <a:rPr lang="zh-CN" altLang="en-US" sz="2000" b="1" dirty="0">
                <a:solidFill>
                  <a:srgbClr val="FF0000"/>
                </a:solidFill>
                <a:latin typeface="+mn-ea"/>
              </a:rPr>
              <a:t>自动化边界通常意味着某种实现策略</a:t>
            </a:r>
            <a:r>
              <a:rPr lang="zh-CN" altLang="en-US" sz="2000" b="1" dirty="0">
                <a:latin typeface="+mn-ea"/>
              </a:rPr>
              <a:t>。 </a:t>
            </a:r>
            <a:endParaRPr lang="en-US" altLang="zh-CN" sz="2000" b="1" dirty="0">
              <a:latin typeface="+mn-ea"/>
            </a:endParaRPr>
          </a:p>
          <a:p>
            <a:pPr eaLnBrk="1" hangingPunct="1">
              <a:lnSpc>
                <a:spcPct val="115000"/>
              </a:lnSpc>
            </a:pPr>
            <a:r>
              <a:rPr lang="zh-CN" altLang="en-US" sz="2000" b="1" dirty="0">
                <a:solidFill>
                  <a:srgbClr val="FF0000"/>
                </a:solidFill>
                <a:latin typeface="+mn-ea"/>
              </a:rPr>
              <a:t>设想把数据流图中的处理分组的各种可能的方法，抛弃在技术上行不通的分组方法</a:t>
            </a:r>
            <a:r>
              <a:rPr lang="zh-CN" altLang="en-US" sz="2000" b="1" dirty="0">
                <a:latin typeface="+mn-ea"/>
              </a:rPr>
              <a:t>（例如，组内不同处理的执行时间不相容），余下的分组方法代表可能的实现策略，并且可以启示供选择的物理系统。</a:t>
            </a:r>
          </a:p>
          <a:p>
            <a:pPr eaLnBrk="1" hangingPunct="1">
              <a:lnSpc>
                <a:spcPct val="115000"/>
              </a:lnSpc>
            </a:pPr>
            <a:r>
              <a:rPr lang="zh-CN" altLang="en-US" sz="2000" b="1" dirty="0">
                <a:latin typeface="+mn-ea"/>
              </a:rPr>
              <a:t>在总体设计的该步骤中分析员仅仅一个边界一个边界地设想并且列出供选择的方案，并不评价这些方案。</a:t>
            </a:r>
          </a:p>
          <a:p>
            <a:pPr eaLnBrk="1" hangingPunct="1">
              <a:lnSpc>
                <a:spcPct val="115000"/>
              </a:lnSpc>
            </a:pPr>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5.5</a:t>
            </a:r>
            <a:r>
              <a:rPr lang="zh-CN" altLang="en-US" dirty="0"/>
              <a:t>面向数据流的设计方法</a:t>
            </a:r>
          </a:p>
        </p:txBody>
      </p:sp>
      <p:sp>
        <p:nvSpPr>
          <p:cNvPr id="33795" name="内容占位符 2"/>
          <p:cNvSpPr>
            <a:spLocks noGrp="1"/>
          </p:cNvSpPr>
          <p:nvPr>
            <p:ph idx="1"/>
          </p:nvPr>
        </p:nvSpPr>
        <p:spPr>
          <a:xfrm>
            <a:off x="100042" y="1000124"/>
            <a:ext cx="8686800" cy="4643453"/>
          </a:xfrm>
        </p:spPr>
        <p:txBody>
          <a:bodyPr/>
          <a:lstStyle/>
          <a:p>
            <a:pPr eaLnBrk="1" hangingPunct="1"/>
            <a:endParaRPr lang="zh-CN" altLang="en-US" sz="2600" b="1" dirty="0">
              <a:latin typeface="+mn-ea"/>
            </a:endParaRPr>
          </a:p>
          <a:p>
            <a:pPr eaLnBrk="1" hangingPunct="1"/>
            <a:r>
              <a:rPr lang="zh-CN" altLang="en-US" sz="2800" b="1" dirty="0"/>
              <a:t>通常所说的结构化设计方法（简称</a:t>
            </a:r>
            <a:r>
              <a:rPr lang="en-US" altLang="zh-CN" sz="2800" b="1" dirty="0"/>
              <a:t>SD</a:t>
            </a:r>
            <a:r>
              <a:rPr lang="zh-CN" altLang="en-US" sz="2800" b="1" dirty="0"/>
              <a:t>方法），也就是基于数据流的设计方法。</a:t>
            </a:r>
          </a:p>
          <a:p>
            <a:pPr eaLnBrk="1" hangingPunct="1"/>
            <a:endParaRPr lang="zh-CN" altLang="en-US" sz="2800" b="1" dirty="0"/>
          </a:p>
          <a:p>
            <a:pPr eaLnBrk="1" hangingPunct="1"/>
            <a:r>
              <a:rPr lang="zh-CN" altLang="en-US" sz="2800" b="1" dirty="0"/>
              <a:t>面向数据流的设计方法的目标是给出设计软件结构的一个系统化的途径。</a:t>
            </a:r>
          </a:p>
          <a:p>
            <a:pPr eaLnBrk="1" hangingPunct="1">
              <a:lnSpc>
                <a:spcPct val="115000"/>
              </a:lnSpc>
            </a:pPr>
            <a:endParaRPr lang="zh-CN" altLang="en-US" sz="2600" b="1" dirty="0">
              <a:solidFill>
                <a:schemeClr val="tx2"/>
              </a:solidFill>
              <a:latin typeface="+mn-ea"/>
            </a:endParaRPr>
          </a:p>
          <a:p>
            <a:pPr eaLnBrk="1" hangingPunct="1">
              <a:lnSpc>
                <a:spcPct val="115000"/>
              </a:lnSpc>
            </a:pPr>
            <a:endParaRPr lang="en-US" altLang="zh-CN" sz="2600" b="1" dirty="0">
              <a:solidFill>
                <a:schemeClr val="tx2"/>
              </a:solidFill>
              <a:latin typeface="+mn-ea"/>
            </a:endParaRPr>
          </a:p>
        </p:txBody>
      </p:sp>
    </p:spTree>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5.5.1</a:t>
            </a:r>
            <a:r>
              <a:rPr lang="zh-CN" altLang="en-US" dirty="0"/>
              <a:t>概念</a:t>
            </a:r>
          </a:p>
        </p:txBody>
      </p:sp>
      <p:sp>
        <p:nvSpPr>
          <p:cNvPr id="33795" name="内容占位符 2"/>
          <p:cNvSpPr>
            <a:spLocks noGrp="1"/>
          </p:cNvSpPr>
          <p:nvPr>
            <p:ph idx="1"/>
          </p:nvPr>
        </p:nvSpPr>
        <p:spPr>
          <a:xfrm>
            <a:off x="100042" y="1000124"/>
            <a:ext cx="8686800" cy="4643453"/>
          </a:xfrm>
        </p:spPr>
        <p:txBody>
          <a:bodyPr/>
          <a:lstStyle/>
          <a:p>
            <a:pPr eaLnBrk="1" hangingPunct="1"/>
            <a:r>
              <a:rPr lang="zh-CN" altLang="en-US" sz="2500" b="1" dirty="0"/>
              <a:t>面向数据流的设计方法把信息流映射成软件结构，信息流的类型决定了映射的方法。</a:t>
            </a:r>
          </a:p>
          <a:p>
            <a:pPr eaLnBrk="1" hangingPunct="1"/>
            <a:r>
              <a:rPr lang="zh-CN" altLang="en-US" sz="2500" b="1" dirty="0"/>
              <a:t>信息流有下述两种类型：</a:t>
            </a:r>
          </a:p>
          <a:p>
            <a:pPr eaLnBrk="1" hangingPunct="1"/>
            <a:endParaRPr lang="zh-CN" altLang="en-US" sz="2500" b="1" dirty="0"/>
          </a:p>
          <a:p>
            <a:pPr lvl="1" eaLnBrk="1" hangingPunct="1"/>
            <a:r>
              <a:rPr lang="zh-CN" altLang="en-US" sz="2500" b="1" dirty="0"/>
              <a:t>变换流</a:t>
            </a:r>
          </a:p>
          <a:p>
            <a:pPr lvl="1" eaLnBrk="1" hangingPunct="1"/>
            <a:r>
              <a:rPr lang="zh-CN" altLang="en-US" sz="2500" b="1" dirty="0"/>
              <a:t>事务流</a:t>
            </a:r>
          </a:p>
          <a:p>
            <a:pPr eaLnBrk="1" hangingPunct="1">
              <a:lnSpc>
                <a:spcPct val="115000"/>
              </a:lnSpc>
            </a:pPr>
            <a:endParaRPr lang="zh-CN" altLang="en-US" sz="2500" b="1" dirty="0">
              <a:solidFill>
                <a:schemeClr val="tx2"/>
              </a:solidFill>
              <a:latin typeface="+mn-ea"/>
            </a:endParaRPr>
          </a:p>
          <a:p>
            <a:pPr eaLnBrk="1" hangingPunct="1">
              <a:lnSpc>
                <a:spcPct val="115000"/>
              </a:lnSpc>
            </a:pPr>
            <a:endParaRPr lang="en-US" altLang="zh-CN" sz="2500" b="1" dirty="0">
              <a:solidFill>
                <a:schemeClr val="tx2"/>
              </a:solidFill>
              <a:latin typeface="+mn-ea"/>
            </a:endParaRPr>
          </a:p>
        </p:txBody>
      </p:sp>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变换流</a:t>
            </a:r>
          </a:p>
        </p:txBody>
      </p:sp>
      <p:sp>
        <p:nvSpPr>
          <p:cNvPr id="33795" name="内容占位符 2"/>
          <p:cNvSpPr>
            <a:spLocks noGrp="1"/>
          </p:cNvSpPr>
          <p:nvPr>
            <p:ph idx="1"/>
          </p:nvPr>
        </p:nvSpPr>
        <p:spPr>
          <a:xfrm>
            <a:off x="100042" y="1000124"/>
            <a:ext cx="4114768" cy="4643453"/>
          </a:xfrm>
        </p:spPr>
        <p:txBody>
          <a:bodyPr/>
          <a:lstStyle/>
          <a:p>
            <a:pPr eaLnBrk="1" hangingPunct="1">
              <a:lnSpc>
                <a:spcPct val="90000"/>
              </a:lnSpc>
            </a:pPr>
            <a:r>
              <a:rPr lang="zh-CN" altLang="en-US" sz="2400" b="1" dirty="0"/>
              <a:t>信息沿</a:t>
            </a:r>
            <a:r>
              <a:rPr lang="zh-CN" altLang="en-US" sz="2400" b="1" dirty="0">
                <a:solidFill>
                  <a:srgbClr val="FF0000"/>
                </a:solidFill>
              </a:rPr>
              <a:t>输入通路</a:t>
            </a:r>
            <a:r>
              <a:rPr lang="zh-CN" altLang="en-US" sz="2400" b="1" dirty="0"/>
              <a:t>进入系统，同时由外部形式变换成内部形式，进入系统的信息通过</a:t>
            </a:r>
            <a:r>
              <a:rPr lang="zh-CN" altLang="en-US" sz="2400" b="1" dirty="0">
                <a:solidFill>
                  <a:srgbClr val="FF0000"/>
                </a:solidFill>
              </a:rPr>
              <a:t>变换中心</a:t>
            </a:r>
            <a:r>
              <a:rPr lang="zh-CN" altLang="en-US" sz="2400" b="1" dirty="0"/>
              <a:t>，经加工处理后再沿</a:t>
            </a:r>
            <a:r>
              <a:rPr lang="zh-CN" altLang="en-US" sz="2400" b="1" dirty="0">
                <a:solidFill>
                  <a:srgbClr val="FF0000"/>
                </a:solidFill>
              </a:rPr>
              <a:t>输出通路</a:t>
            </a:r>
            <a:r>
              <a:rPr lang="zh-CN" altLang="en-US" sz="2400" b="1" dirty="0"/>
              <a:t>变换成外部形式离开软件系统。</a:t>
            </a:r>
            <a:endParaRPr lang="en-US" altLang="zh-CN" sz="2400" b="1" dirty="0"/>
          </a:p>
          <a:p>
            <a:pPr eaLnBrk="1" hangingPunct="1">
              <a:lnSpc>
                <a:spcPct val="90000"/>
              </a:lnSpc>
            </a:pPr>
            <a:r>
              <a:rPr lang="zh-CN" altLang="en-US" sz="2400" b="1" dirty="0"/>
              <a:t>当数据流图具有这些特性时，这种信息流就叫做变换流。</a:t>
            </a:r>
          </a:p>
          <a:p>
            <a:pPr eaLnBrk="1" hangingPunct="1"/>
            <a:endParaRPr lang="zh-CN" altLang="en-US" sz="2400" b="1" dirty="0"/>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
        <p:nvSpPr>
          <p:cNvPr id="4" name="Line 34"/>
          <p:cNvSpPr>
            <a:spLocks noChangeShapeType="1"/>
          </p:cNvSpPr>
          <p:nvPr/>
        </p:nvSpPr>
        <p:spPr bwMode="auto">
          <a:xfrm>
            <a:off x="5386414" y="1719250"/>
            <a:ext cx="0" cy="2743200"/>
          </a:xfrm>
          <a:prstGeom prst="line">
            <a:avLst/>
          </a:prstGeom>
          <a:noFill/>
          <a:ln w="9525">
            <a:solidFill>
              <a:schemeClr val="tx1"/>
            </a:solidFill>
            <a:round/>
            <a:headEnd/>
            <a:tailEnd/>
          </a:ln>
        </p:spPr>
        <p:txBody>
          <a:bodyPr wrap="none" anchor="ctr"/>
          <a:lstStyle/>
          <a:p>
            <a:endParaRPr lang="zh-CN" altLang="en-US"/>
          </a:p>
        </p:txBody>
      </p:sp>
      <p:sp>
        <p:nvSpPr>
          <p:cNvPr id="5" name="Line 35"/>
          <p:cNvSpPr>
            <a:spLocks noChangeShapeType="1"/>
          </p:cNvSpPr>
          <p:nvPr/>
        </p:nvSpPr>
        <p:spPr bwMode="auto">
          <a:xfrm>
            <a:off x="5386414" y="4462450"/>
            <a:ext cx="29718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 name="Text Box 36"/>
          <p:cNvSpPr txBox="1">
            <a:spLocks noChangeArrowheads="1"/>
          </p:cNvSpPr>
          <p:nvPr/>
        </p:nvSpPr>
        <p:spPr bwMode="auto">
          <a:xfrm>
            <a:off x="4338646" y="1785926"/>
            <a:ext cx="1447800" cy="400110"/>
          </a:xfrm>
          <a:prstGeom prst="rect">
            <a:avLst/>
          </a:prstGeom>
          <a:noFill/>
          <a:ln w="9525">
            <a:noFill/>
            <a:miter lim="800000"/>
            <a:headEnd/>
            <a:tailEnd/>
          </a:ln>
        </p:spPr>
        <p:txBody>
          <a:bodyPr>
            <a:spAutoFit/>
          </a:bodyPr>
          <a:lstStyle/>
          <a:p>
            <a:pPr>
              <a:spcBef>
                <a:spcPct val="50000"/>
              </a:spcBef>
              <a:buNone/>
            </a:pPr>
            <a:r>
              <a:rPr kumimoji="1" lang="zh-CN" altLang="en-US" sz="2000" b="1" dirty="0">
                <a:latin typeface="Times New Roman" pitchFamily="18" charset="0"/>
              </a:rPr>
              <a:t>外部表示</a:t>
            </a:r>
          </a:p>
        </p:txBody>
      </p:sp>
      <p:sp>
        <p:nvSpPr>
          <p:cNvPr id="7" name="Text Box 37"/>
          <p:cNvSpPr txBox="1">
            <a:spLocks noChangeArrowheads="1"/>
          </p:cNvSpPr>
          <p:nvPr/>
        </p:nvSpPr>
        <p:spPr bwMode="auto">
          <a:xfrm>
            <a:off x="4357686" y="3852850"/>
            <a:ext cx="1447800" cy="400110"/>
          </a:xfrm>
          <a:prstGeom prst="rect">
            <a:avLst/>
          </a:prstGeom>
          <a:noFill/>
          <a:ln w="9525">
            <a:noFill/>
            <a:miter lim="800000"/>
            <a:headEnd/>
            <a:tailEnd/>
          </a:ln>
        </p:spPr>
        <p:txBody>
          <a:bodyPr>
            <a:spAutoFit/>
          </a:bodyPr>
          <a:lstStyle/>
          <a:p>
            <a:pPr>
              <a:spcBef>
                <a:spcPct val="50000"/>
              </a:spcBef>
              <a:buNone/>
            </a:pPr>
            <a:r>
              <a:rPr kumimoji="1" lang="zh-CN" altLang="en-US" sz="2000" b="1" dirty="0">
                <a:latin typeface="Times New Roman" pitchFamily="18" charset="0"/>
              </a:rPr>
              <a:t>内部表示</a:t>
            </a:r>
          </a:p>
        </p:txBody>
      </p:sp>
      <p:sp>
        <p:nvSpPr>
          <p:cNvPr id="8" name="Text Box 38"/>
          <p:cNvSpPr txBox="1">
            <a:spLocks noChangeArrowheads="1"/>
          </p:cNvSpPr>
          <p:nvPr/>
        </p:nvSpPr>
        <p:spPr bwMode="auto">
          <a:xfrm>
            <a:off x="4832417" y="2786050"/>
            <a:ext cx="553998" cy="838200"/>
          </a:xfrm>
          <a:prstGeom prst="rect">
            <a:avLst/>
          </a:prstGeom>
          <a:noFill/>
          <a:ln w="9525">
            <a:noFill/>
            <a:miter lim="800000"/>
            <a:headEnd/>
            <a:tailEnd/>
          </a:ln>
        </p:spPr>
        <p:txBody>
          <a:bodyPr vert="eaVert">
            <a:spAutoFit/>
          </a:bodyPr>
          <a:lstStyle/>
          <a:p>
            <a:pPr>
              <a:spcBef>
                <a:spcPct val="50000"/>
              </a:spcBef>
              <a:buNone/>
            </a:pPr>
            <a:r>
              <a:rPr kumimoji="1" lang="zh-CN" altLang="en-US" sz="2400" b="1" dirty="0">
                <a:latin typeface="Times New Roman" pitchFamily="18" charset="0"/>
              </a:rPr>
              <a:t>信息</a:t>
            </a:r>
          </a:p>
        </p:txBody>
      </p:sp>
      <p:sp>
        <p:nvSpPr>
          <p:cNvPr id="9" name="Oval 39"/>
          <p:cNvSpPr>
            <a:spLocks noChangeArrowheads="1"/>
          </p:cNvSpPr>
          <p:nvPr/>
        </p:nvSpPr>
        <p:spPr bwMode="auto">
          <a:xfrm>
            <a:off x="5691214" y="2328850"/>
            <a:ext cx="838200" cy="1295400"/>
          </a:xfrm>
          <a:prstGeom prst="ellipse">
            <a:avLst/>
          </a:prstGeom>
          <a:noFill/>
          <a:ln w="9525">
            <a:solidFill>
              <a:schemeClr val="tx1"/>
            </a:solidFill>
            <a:round/>
            <a:headEnd/>
            <a:tailEnd/>
          </a:ln>
        </p:spPr>
        <p:txBody>
          <a:bodyPr wrap="none" anchor="ctr"/>
          <a:lstStyle/>
          <a:p>
            <a:pPr algn="ctr"/>
            <a:endParaRPr kumimoji="1" lang="zh-CN" altLang="zh-CN" sz="2400" b="1">
              <a:latin typeface="Times New Roman" pitchFamily="18" charset="0"/>
            </a:endParaRPr>
          </a:p>
        </p:txBody>
      </p:sp>
      <p:sp>
        <p:nvSpPr>
          <p:cNvPr id="10" name="Oval 40"/>
          <p:cNvSpPr>
            <a:spLocks noChangeArrowheads="1"/>
          </p:cNvSpPr>
          <p:nvPr/>
        </p:nvSpPr>
        <p:spPr bwMode="auto">
          <a:xfrm>
            <a:off x="5996014" y="3319450"/>
            <a:ext cx="1676400" cy="685800"/>
          </a:xfrm>
          <a:prstGeom prst="ellipse">
            <a:avLst/>
          </a:prstGeom>
          <a:noFill/>
          <a:ln w="9525">
            <a:solidFill>
              <a:schemeClr val="tx1"/>
            </a:solidFill>
            <a:round/>
            <a:headEnd/>
            <a:tailEnd/>
          </a:ln>
        </p:spPr>
        <p:txBody>
          <a:bodyPr wrap="none" anchor="ctr"/>
          <a:lstStyle/>
          <a:p>
            <a:endParaRPr lang="zh-CN" altLang="en-US"/>
          </a:p>
        </p:txBody>
      </p:sp>
      <p:sp>
        <p:nvSpPr>
          <p:cNvPr id="11" name="Oval 41"/>
          <p:cNvSpPr>
            <a:spLocks noChangeArrowheads="1"/>
          </p:cNvSpPr>
          <p:nvPr/>
        </p:nvSpPr>
        <p:spPr bwMode="auto">
          <a:xfrm>
            <a:off x="7367614" y="2328850"/>
            <a:ext cx="762000" cy="1524000"/>
          </a:xfrm>
          <a:prstGeom prst="ellipse">
            <a:avLst/>
          </a:prstGeom>
          <a:noFill/>
          <a:ln w="9525">
            <a:solidFill>
              <a:schemeClr val="tx1"/>
            </a:solidFill>
            <a:round/>
            <a:headEnd/>
            <a:tailEnd/>
          </a:ln>
        </p:spPr>
        <p:txBody>
          <a:bodyPr wrap="none" anchor="ctr"/>
          <a:lstStyle/>
          <a:p>
            <a:endParaRPr lang="zh-CN" altLang="en-US"/>
          </a:p>
        </p:txBody>
      </p:sp>
      <p:sp>
        <p:nvSpPr>
          <p:cNvPr id="12" name="Freeform 42"/>
          <p:cNvSpPr>
            <a:spLocks/>
          </p:cNvSpPr>
          <p:nvPr/>
        </p:nvSpPr>
        <p:spPr bwMode="auto">
          <a:xfrm>
            <a:off x="6008714" y="2162163"/>
            <a:ext cx="1941513" cy="1568450"/>
          </a:xfrm>
          <a:custGeom>
            <a:avLst/>
            <a:gdLst>
              <a:gd name="T0" fmla="*/ 0 w 1223"/>
              <a:gd name="T1" fmla="*/ 0 h 988"/>
              <a:gd name="T2" fmla="*/ 53975 w 1223"/>
              <a:gd name="T3" fmla="*/ 212725 h 988"/>
              <a:gd name="T4" fmla="*/ 71438 w 1223"/>
              <a:gd name="T5" fmla="*/ 547688 h 988"/>
              <a:gd name="T6" fmla="*/ 176213 w 1223"/>
              <a:gd name="T7" fmla="*/ 811212 h 988"/>
              <a:gd name="T8" fmla="*/ 212725 w 1223"/>
              <a:gd name="T9" fmla="*/ 1058863 h 988"/>
              <a:gd name="T10" fmla="*/ 247650 w 1223"/>
              <a:gd name="T11" fmla="*/ 1165225 h 988"/>
              <a:gd name="T12" fmla="*/ 265113 w 1223"/>
              <a:gd name="T13" fmla="*/ 1217613 h 988"/>
              <a:gd name="T14" fmla="*/ 706438 w 1223"/>
              <a:gd name="T15" fmla="*/ 1428750 h 988"/>
              <a:gd name="T16" fmla="*/ 969963 w 1223"/>
              <a:gd name="T17" fmla="*/ 1500188 h 988"/>
              <a:gd name="T18" fmla="*/ 1552575 w 1223"/>
              <a:gd name="T19" fmla="*/ 1411288 h 988"/>
              <a:gd name="T20" fmla="*/ 1587500 w 1223"/>
              <a:gd name="T21" fmla="*/ 1358900 h 988"/>
              <a:gd name="T22" fmla="*/ 1658938 w 1223"/>
              <a:gd name="T23" fmla="*/ 1287463 h 988"/>
              <a:gd name="T24" fmla="*/ 1763713 w 1223"/>
              <a:gd name="T25" fmla="*/ 1023938 h 988"/>
              <a:gd name="T26" fmla="*/ 1870076 w 1223"/>
              <a:gd name="T27" fmla="*/ 741363 h 988"/>
              <a:gd name="T28" fmla="*/ 1905001 w 1223"/>
              <a:gd name="T29" fmla="*/ 106363 h 988"/>
              <a:gd name="T30" fmla="*/ 1941513 w 1223"/>
              <a:gd name="T31" fmla="*/ 71438 h 98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23"/>
              <a:gd name="T49" fmla="*/ 0 h 988"/>
              <a:gd name="T50" fmla="*/ 1223 w 1223"/>
              <a:gd name="T51" fmla="*/ 988 h 98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23" h="988">
                <a:moveTo>
                  <a:pt x="0" y="0"/>
                </a:moveTo>
                <a:cubicBezTo>
                  <a:pt x="29" y="89"/>
                  <a:pt x="18" y="44"/>
                  <a:pt x="34" y="134"/>
                </a:cubicBezTo>
                <a:cubicBezTo>
                  <a:pt x="38" y="204"/>
                  <a:pt x="37" y="275"/>
                  <a:pt x="45" y="345"/>
                </a:cubicBezTo>
                <a:cubicBezTo>
                  <a:pt x="53" y="408"/>
                  <a:pt x="92" y="454"/>
                  <a:pt x="111" y="511"/>
                </a:cubicBezTo>
                <a:cubicBezTo>
                  <a:pt x="120" y="606"/>
                  <a:pt x="113" y="600"/>
                  <a:pt x="134" y="667"/>
                </a:cubicBezTo>
                <a:cubicBezTo>
                  <a:pt x="141" y="689"/>
                  <a:pt x="149" y="712"/>
                  <a:pt x="156" y="734"/>
                </a:cubicBezTo>
                <a:cubicBezTo>
                  <a:pt x="160" y="745"/>
                  <a:pt x="167" y="767"/>
                  <a:pt x="167" y="767"/>
                </a:cubicBezTo>
                <a:cubicBezTo>
                  <a:pt x="195" y="938"/>
                  <a:pt x="257" y="890"/>
                  <a:pt x="445" y="900"/>
                </a:cubicBezTo>
                <a:cubicBezTo>
                  <a:pt x="504" y="921"/>
                  <a:pt x="549" y="935"/>
                  <a:pt x="611" y="945"/>
                </a:cubicBezTo>
                <a:cubicBezTo>
                  <a:pt x="1017" y="931"/>
                  <a:pt x="830" y="988"/>
                  <a:pt x="978" y="889"/>
                </a:cubicBezTo>
                <a:cubicBezTo>
                  <a:pt x="985" y="878"/>
                  <a:pt x="991" y="866"/>
                  <a:pt x="1000" y="856"/>
                </a:cubicBezTo>
                <a:cubicBezTo>
                  <a:pt x="1014" y="840"/>
                  <a:pt x="1045" y="811"/>
                  <a:pt x="1045" y="811"/>
                </a:cubicBezTo>
                <a:cubicBezTo>
                  <a:pt x="1065" y="752"/>
                  <a:pt x="1091" y="704"/>
                  <a:pt x="1111" y="645"/>
                </a:cubicBezTo>
                <a:cubicBezTo>
                  <a:pt x="1132" y="583"/>
                  <a:pt x="1142" y="522"/>
                  <a:pt x="1178" y="467"/>
                </a:cubicBezTo>
                <a:cubicBezTo>
                  <a:pt x="1190" y="334"/>
                  <a:pt x="1185" y="200"/>
                  <a:pt x="1200" y="67"/>
                </a:cubicBezTo>
                <a:cubicBezTo>
                  <a:pt x="1201" y="56"/>
                  <a:pt x="1223" y="45"/>
                  <a:pt x="1223" y="45"/>
                </a:cubicBezTo>
              </a:path>
            </a:pathLst>
          </a:custGeom>
          <a:noFill/>
          <a:ln w="15875">
            <a:solidFill>
              <a:schemeClr val="tx1"/>
            </a:solidFill>
            <a:round/>
            <a:headEnd/>
            <a:tailEnd/>
          </a:ln>
        </p:spPr>
        <p:txBody>
          <a:bodyPr wrap="none" anchor="ctr"/>
          <a:lstStyle/>
          <a:p>
            <a:endParaRPr lang="zh-CN" altLang="en-US"/>
          </a:p>
        </p:txBody>
      </p:sp>
      <p:sp>
        <p:nvSpPr>
          <p:cNvPr id="13" name="Text Box 43"/>
          <p:cNvSpPr txBox="1">
            <a:spLocks noChangeArrowheads="1"/>
          </p:cNvSpPr>
          <p:nvPr/>
        </p:nvSpPr>
        <p:spPr bwMode="auto">
          <a:xfrm>
            <a:off x="6300814" y="3471850"/>
            <a:ext cx="1219200" cy="457200"/>
          </a:xfrm>
          <a:prstGeom prst="rect">
            <a:avLst/>
          </a:prstGeom>
          <a:noFill/>
          <a:ln w="9525">
            <a:noFill/>
            <a:miter lim="800000"/>
            <a:headEnd/>
            <a:tailEnd/>
          </a:ln>
        </p:spPr>
        <p:txBody>
          <a:bodyPr>
            <a:spAutoFit/>
          </a:bodyPr>
          <a:lstStyle/>
          <a:p>
            <a:pPr>
              <a:spcBef>
                <a:spcPct val="50000"/>
              </a:spcBef>
              <a:buNone/>
            </a:pPr>
            <a:r>
              <a:rPr kumimoji="1" lang="zh-CN" altLang="en-US" sz="2400" b="1" dirty="0">
                <a:latin typeface="Times New Roman" pitchFamily="18" charset="0"/>
              </a:rPr>
              <a:t>变换流</a:t>
            </a:r>
          </a:p>
        </p:txBody>
      </p:sp>
      <p:sp>
        <p:nvSpPr>
          <p:cNvPr id="14" name="Text Box 44"/>
          <p:cNvSpPr txBox="1">
            <a:spLocks noChangeArrowheads="1"/>
          </p:cNvSpPr>
          <p:nvPr/>
        </p:nvSpPr>
        <p:spPr bwMode="auto">
          <a:xfrm>
            <a:off x="6300814" y="1643050"/>
            <a:ext cx="1295400" cy="457200"/>
          </a:xfrm>
          <a:prstGeom prst="rect">
            <a:avLst/>
          </a:prstGeom>
          <a:noFill/>
          <a:ln w="9525">
            <a:noFill/>
            <a:miter lim="800000"/>
            <a:headEnd/>
            <a:tailEnd/>
          </a:ln>
        </p:spPr>
        <p:txBody>
          <a:bodyPr>
            <a:spAutoFit/>
          </a:bodyPr>
          <a:lstStyle/>
          <a:p>
            <a:pPr>
              <a:spcBef>
                <a:spcPct val="50000"/>
              </a:spcBef>
              <a:buNone/>
            </a:pPr>
            <a:r>
              <a:rPr kumimoji="1" lang="zh-CN" altLang="en-US" sz="2400" b="1" dirty="0">
                <a:latin typeface="Times New Roman" pitchFamily="18" charset="0"/>
              </a:rPr>
              <a:t>信息流</a:t>
            </a:r>
          </a:p>
        </p:txBody>
      </p:sp>
      <p:sp>
        <p:nvSpPr>
          <p:cNvPr id="15" name="Text Box 45"/>
          <p:cNvSpPr txBox="1">
            <a:spLocks noChangeArrowheads="1"/>
          </p:cNvSpPr>
          <p:nvPr/>
        </p:nvSpPr>
        <p:spPr bwMode="auto">
          <a:xfrm>
            <a:off x="7215214" y="4433878"/>
            <a:ext cx="914400" cy="457200"/>
          </a:xfrm>
          <a:prstGeom prst="rect">
            <a:avLst/>
          </a:prstGeom>
          <a:noFill/>
          <a:ln w="9525">
            <a:noFill/>
            <a:miter lim="800000"/>
            <a:headEnd/>
            <a:tailEnd/>
          </a:ln>
        </p:spPr>
        <p:txBody>
          <a:bodyPr>
            <a:spAutoFit/>
          </a:bodyPr>
          <a:lstStyle/>
          <a:p>
            <a:pPr>
              <a:spcBef>
                <a:spcPct val="50000"/>
              </a:spcBef>
              <a:buNone/>
            </a:pPr>
            <a:r>
              <a:rPr kumimoji="1" lang="zh-CN" altLang="en-US" sz="2400" b="1" dirty="0">
                <a:latin typeface="Times New Roman" pitchFamily="18" charset="0"/>
              </a:rPr>
              <a:t>时间</a:t>
            </a:r>
          </a:p>
        </p:txBody>
      </p:sp>
      <p:sp>
        <p:nvSpPr>
          <p:cNvPr id="16" name="Text Box 36"/>
          <p:cNvSpPr txBox="1">
            <a:spLocks noChangeArrowheads="1"/>
          </p:cNvSpPr>
          <p:nvPr/>
        </p:nvSpPr>
        <p:spPr bwMode="auto">
          <a:xfrm>
            <a:off x="5267340" y="1857364"/>
            <a:ext cx="1447800" cy="369332"/>
          </a:xfrm>
          <a:prstGeom prst="rect">
            <a:avLst/>
          </a:prstGeom>
          <a:noFill/>
          <a:ln w="9525">
            <a:noFill/>
            <a:miter lim="800000"/>
            <a:headEnd/>
            <a:tailEnd/>
          </a:ln>
        </p:spPr>
        <p:txBody>
          <a:bodyPr>
            <a:spAutoFit/>
          </a:bodyPr>
          <a:lstStyle/>
          <a:p>
            <a:pPr>
              <a:spcBef>
                <a:spcPct val="50000"/>
              </a:spcBef>
              <a:buNone/>
            </a:pPr>
            <a:r>
              <a:rPr kumimoji="1" lang="zh-CN" altLang="en-US" sz="1800" b="1" dirty="0">
                <a:solidFill>
                  <a:srgbClr val="FF0000"/>
                </a:solidFill>
                <a:latin typeface="Times New Roman" pitchFamily="18" charset="0"/>
              </a:rPr>
              <a:t>输入流</a:t>
            </a:r>
          </a:p>
        </p:txBody>
      </p:sp>
      <p:sp>
        <p:nvSpPr>
          <p:cNvPr id="17" name="Text Box 36"/>
          <p:cNvSpPr txBox="1">
            <a:spLocks noChangeArrowheads="1"/>
          </p:cNvSpPr>
          <p:nvPr/>
        </p:nvSpPr>
        <p:spPr bwMode="auto">
          <a:xfrm>
            <a:off x="7215206" y="1857364"/>
            <a:ext cx="1447800" cy="369332"/>
          </a:xfrm>
          <a:prstGeom prst="rect">
            <a:avLst/>
          </a:prstGeom>
          <a:noFill/>
          <a:ln w="9525">
            <a:noFill/>
            <a:miter lim="800000"/>
            <a:headEnd/>
            <a:tailEnd/>
          </a:ln>
        </p:spPr>
        <p:txBody>
          <a:bodyPr>
            <a:spAutoFit/>
          </a:bodyPr>
          <a:lstStyle/>
          <a:p>
            <a:pPr>
              <a:spcBef>
                <a:spcPct val="50000"/>
              </a:spcBef>
              <a:buNone/>
            </a:pPr>
            <a:r>
              <a:rPr kumimoji="1" lang="zh-CN" altLang="en-US" sz="1800" b="1" dirty="0">
                <a:solidFill>
                  <a:srgbClr val="FF0000"/>
                </a:solidFill>
                <a:latin typeface="Times New Roman" pitchFamily="18" charset="0"/>
              </a:rPr>
              <a:t>输出流</a:t>
            </a:r>
          </a:p>
        </p:txBody>
      </p:sp>
    </p:spTree>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变换流</a:t>
            </a:r>
          </a:p>
        </p:txBody>
      </p:sp>
      <p:sp>
        <p:nvSpPr>
          <p:cNvPr id="33795" name="内容占位符 2"/>
          <p:cNvSpPr>
            <a:spLocks noGrp="1"/>
          </p:cNvSpPr>
          <p:nvPr>
            <p:ph idx="1"/>
          </p:nvPr>
        </p:nvSpPr>
        <p:spPr>
          <a:xfrm>
            <a:off x="100042" y="1000124"/>
            <a:ext cx="9615494" cy="4643453"/>
          </a:xfrm>
        </p:spPr>
        <p:txBody>
          <a:bodyPr/>
          <a:lstStyle/>
          <a:p>
            <a:pPr eaLnBrk="1" hangingPunct="1">
              <a:lnSpc>
                <a:spcPct val="90000"/>
              </a:lnSpc>
            </a:pPr>
            <a:r>
              <a:rPr lang="zh-CN" altLang="zh-CN" sz="2400" b="1" dirty="0">
                <a:latin typeface="+mn-ea"/>
              </a:rPr>
              <a:t>变换型结构由三个部件组成</a:t>
            </a:r>
            <a:r>
              <a:rPr lang="zh-CN" altLang="en-US" sz="2000" b="1" dirty="0">
                <a:latin typeface="+mn-ea"/>
              </a:rPr>
              <a:t>：</a:t>
            </a:r>
            <a:r>
              <a:rPr lang="zh-CN" altLang="en-US" sz="2400" b="1" dirty="0">
                <a:latin typeface="+mn-ea"/>
              </a:rPr>
              <a:t>传入路径、变换中心和传出路径。</a:t>
            </a:r>
            <a:endParaRPr lang="en-US" altLang="zh-CN" sz="2400" b="1" dirty="0">
              <a:latin typeface="+mn-ea"/>
            </a:endParaRPr>
          </a:p>
          <a:p>
            <a:pPr eaLnBrk="1" hangingPunct="1">
              <a:lnSpc>
                <a:spcPct val="90000"/>
              </a:lnSpc>
            </a:pPr>
            <a:r>
              <a:rPr lang="zh-CN" altLang="en-US" sz="2400" b="1" dirty="0">
                <a:latin typeface="+mn-ea"/>
              </a:rPr>
              <a:t>流经这三个部分的数据流分别为传入流、变换流和传出流。</a:t>
            </a: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grpSp>
        <p:nvGrpSpPr>
          <p:cNvPr id="2" name="Group 16"/>
          <p:cNvGrpSpPr>
            <a:grpSpLocks/>
          </p:cNvGrpSpPr>
          <p:nvPr/>
        </p:nvGrpSpPr>
        <p:grpSpPr bwMode="auto">
          <a:xfrm>
            <a:off x="785786" y="3286124"/>
            <a:ext cx="6665902" cy="1460500"/>
            <a:chOff x="1046" y="1920"/>
            <a:chExt cx="3002" cy="912"/>
          </a:xfrm>
        </p:grpSpPr>
        <p:sp>
          <p:nvSpPr>
            <p:cNvPr id="19" name="AutoShape 3"/>
            <p:cNvSpPr>
              <a:spLocks noChangeArrowheads="1"/>
            </p:cNvSpPr>
            <p:nvPr/>
          </p:nvSpPr>
          <p:spPr bwMode="auto">
            <a:xfrm>
              <a:off x="2160" y="1920"/>
              <a:ext cx="816" cy="720"/>
            </a:xfrm>
            <a:prstGeom prst="roundRect">
              <a:avLst>
                <a:gd name="adj" fmla="val 16667"/>
              </a:avLst>
            </a:prstGeom>
            <a:solidFill>
              <a:srgbClr val="FFFFFF"/>
            </a:solidFill>
            <a:ln w="9525">
              <a:solidFill>
                <a:schemeClr val="tx1"/>
              </a:solidFill>
              <a:round/>
              <a:headEnd/>
              <a:tailEnd/>
            </a:ln>
            <a:effectLst/>
          </p:spPr>
          <p:txBody>
            <a:bodyPr wrap="none" anchor="ctr"/>
            <a:lstStyle/>
            <a:p>
              <a:pPr algn="ctr">
                <a:buNone/>
              </a:pPr>
              <a:r>
                <a:rPr kumimoji="1" lang="zh-CN" altLang="en-US" sz="2400" b="1" dirty="0">
                  <a:latin typeface="Webdings" pitchFamily="18" charset="2"/>
                </a:rPr>
                <a:t>变换</a:t>
              </a:r>
            </a:p>
            <a:p>
              <a:pPr algn="ctr">
                <a:buNone/>
              </a:pPr>
              <a:r>
                <a:rPr kumimoji="1" lang="zh-CN" altLang="en-US" sz="2400" b="1" dirty="0">
                  <a:latin typeface="Webdings" pitchFamily="18" charset="2"/>
                </a:rPr>
                <a:t>中心</a:t>
              </a:r>
              <a:endParaRPr kumimoji="1" lang="zh-CN" altLang="en-US" sz="2400" dirty="0">
                <a:latin typeface="Webdings" pitchFamily="18" charset="2"/>
              </a:endParaRPr>
            </a:p>
          </p:txBody>
        </p:sp>
        <p:sp>
          <p:nvSpPr>
            <p:cNvPr id="20" name="Arc 4"/>
            <p:cNvSpPr>
              <a:spLocks/>
            </p:cNvSpPr>
            <p:nvPr/>
          </p:nvSpPr>
          <p:spPr bwMode="auto">
            <a:xfrm>
              <a:off x="2976" y="2208"/>
              <a:ext cx="960" cy="492"/>
            </a:xfrm>
            <a:custGeom>
              <a:avLst/>
              <a:gdLst>
                <a:gd name="G0" fmla="+- 0 0 0"/>
                <a:gd name="G1" fmla="+- 21600 0 0"/>
                <a:gd name="G2" fmla="+- 21600 0 0"/>
                <a:gd name="T0" fmla="*/ 0 w 21600"/>
                <a:gd name="T1" fmla="*/ 0 h 24151"/>
                <a:gd name="T2" fmla="*/ 21449 w 21600"/>
                <a:gd name="T3" fmla="*/ 24151 h 24151"/>
                <a:gd name="T4" fmla="*/ 0 w 21600"/>
                <a:gd name="T5" fmla="*/ 21600 h 24151"/>
              </a:gdLst>
              <a:ahLst/>
              <a:cxnLst>
                <a:cxn ang="0">
                  <a:pos x="T0" y="T1"/>
                </a:cxn>
                <a:cxn ang="0">
                  <a:pos x="T2" y="T3"/>
                </a:cxn>
                <a:cxn ang="0">
                  <a:pos x="T4" y="T5"/>
                </a:cxn>
              </a:cxnLst>
              <a:rect l="0" t="0" r="r" b="b"/>
              <a:pathLst>
                <a:path w="21600" h="24151" fill="none" extrusionOk="0">
                  <a:moveTo>
                    <a:pt x="-1" y="0"/>
                  </a:moveTo>
                  <a:cubicBezTo>
                    <a:pt x="11929" y="0"/>
                    <a:pt x="21600" y="9670"/>
                    <a:pt x="21600" y="21600"/>
                  </a:cubicBezTo>
                  <a:cubicBezTo>
                    <a:pt x="21600" y="22452"/>
                    <a:pt x="21549" y="23304"/>
                    <a:pt x="21448" y="24150"/>
                  </a:cubicBezTo>
                </a:path>
                <a:path w="21600" h="24151" stroke="0" extrusionOk="0">
                  <a:moveTo>
                    <a:pt x="-1" y="0"/>
                  </a:moveTo>
                  <a:cubicBezTo>
                    <a:pt x="11929" y="0"/>
                    <a:pt x="21600" y="9670"/>
                    <a:pt x="21600" y="21600"/>
                  </a:cubicBezTo>
                  <a:cubicBezTo>
                    <a:pt x="21600" y="22452"/>
                    <a:pt x="21549" y="23304"/>
                    <a:pt x="21448" y="24150"/>
                  </a:cubicBezTo>
                  <a:lnTo>
                    <a:pt x="0" y="21600"/>
                  </a:lnTo>
                  <a:close/>
                </a:path>
              </a:pathLst>
            </a:custGeom>
            <a:noFill/>
            <a:ln w="12700">
              <a:solidFill>
                <a:schemeClr val="tx1"/>
              </a:solidFill>
              <a:round/>
              <a:headEnd/>
              <a:tailEnd type="triangle" w="med" len="med"/>
            </a:ln>
            <a:effectLst/>
          </p:spPr>
          <p:txBody>
            <a:bodyPr wrap="none" anchor="ctr"/>
            <a:lstStyle/>
            <a:p>
              <a:endParaRPr lang="zh-CN" altLang="en-US"/>
            </a:p>
          </p:txBody>
        </p:sp>
        <p:sp>
          <p:nvSpPr>
            <p:cNvPr id="21" name="Freeform 12"/>
            <p:cNvSpPr>
              <a:spLocks/>
            </p:cNvSpPr>
            <p:nvPr/>
          </p:nvSpPr>
          <p:spPr bwMode="auto">
            <a:xfrm>
              <a:off x="1152" y="2208"/>
              <a:ext cx="1008" cy="624"/>
            </a:xfrm>
            <a:custGeom>
              <a:avLst/>
              <a:gdLst/>
              <a:ahLst/>
              <a:cxnLst>
                <a:cxn ang="0">
                  <a:pos x="0" y="720"/>
                </a:cxn>
                <a:cxn ang="0">
                  <a:pos x="288" y="192"/>
                </a:cxn>
                <a:cxn ang="0">
                  <a:pos x="912" y="0"/>
                </a:cxn>
              </a:cxnLst>
              <a:rect l="0" t="0" r="r" b="b"/>
              <a:pathLst>
                <a:path w="912" h="720">
                  <a:moveTo>
                    <a:pt x="0" y="720"/>
                  </a:moveTo>
                  <a:cubicBezTo>
                    <a:pt x="68" y="516"/>
                    <a:pt x="136" y="312"/>
                    <a:pt x="288" y="192"/>
                  </a:cubicBezTo>
                  <a:cubicBezTo>
                    <a:pt x="440" y="72"/>
                    <a:pt x="676" y="36"/>
                    <a:pt x="912" y="0"/>
                  </a:cubicBezTo>
                </a:path>
              </a:pathLst>
            </a:custGeom>
            <a:noFill/>
            <a:ln w="12700" cmpd="sng">
              <a:solidFill>
                <a:schemeClr val="tx1"/>
              </a:solidFill>
              <a:round/>
              <a:headEnd type="none" w="med" len="med"/>
              <a:tailEnd type="triangle" w="med" len="med"/>
            </a:ln>
            <a:effectLst/>
          </p:spPr>
          <p:txBody>
            <a:bodyPr wrap="none" anchor="ctr"/>
            <a:lstStyle/>
            <a:p>
              <a:endParaRPr lang="zh-CN" altLang="en-US"/>
            </a:p>
          </p:txBody>
        </p:sp>
        <p:sp>
          <p:nvSpPr>
            <p:cNvPr id="22" name="Text Box 13"/>
            <p:cNvSpPr txBox="1">
              <a:spLocks noChangeArrowheads="1"/>
            </p:cNvSpPr>
            <p:nvPr/>
          </p:nvSpPr>
          <p:spPr bwMode="auto">
            <a:xfrm>
              <a:off x="1046" y="1933"/>
              <a:ext cx="892" cy="288"/>
            </a:xfrm>
            <a:prstGeom prst="rect">
              <a:avLst/>
            </a:prstGeom>
            <a:noFill/>
            <a:ln w="9525">
              <a:noFill/>
              <a:miter lim="800000"/>
              <a:headEnd/>
              <a:tailEnd/>
            </a:ln>
            <a:effectLst/>
          </p:spPr>
          <p:txBody>
            <a:bodyPr>
              <a:spAutoFit/>
            </a:bodyPr>
            <a:lstStyle/>
            <a:p>
              <a:pPr>
                <a:buNone/>
              </a:pPr>
              <a:r>
                <a:rPr kumimoji="1" lang="zh-CN" altLang="en-US" sz="2400" b="1" dirty="0">
                  <a:latin typeface="Webdings" pitchFamily="18" charset="2"/>
                </a:rPr>
                <a:t>传入路径</a:t>
              </a:r>
              <a:endParaRPr kumimoji="1" lang="zh-CN" altLang="en-US" sz="2400" dirty="0">
                <a:latin typeface="Webdings" pitchFamily="18" charset="2"/>
              </a:endParaRPr>
            </a:p>
          </p:txBody>
        </p:sp>
        <p:sp>
          <p:nvSpPr>
            <p:cNvPr id="23" name="Text Box 14"/>
            <p:cNvSpPr txBox="1">
              <a:spLocks noChangeArrowheads="1"/>
            </p:cNvSpPr>
            <p:nvPr/>
          </p:nvSpPr>
          <p:spPr bwMode="auto">
            <a:xfrm>
              <a:off x="3408" y="1968"/>
              <a:ext cx="640" cy="288"/>
            </a:xfrm>
            <a:prstGeom prst="rect">
              <a:avLst/>
            </a:prstGeom>
            <a:noFill/>
            <a:ln w="9525">
              <a:noFill/>
              <a:miter lim="800000"/>
              <a:headEnd/>
              <a:tailEnd/>
            </a:ln>
            <a:effectLst/>
          </p:spPr>
          <p:txBody>
            <a:bodyPr wrap="none">
              <a:spAutoFit/>
            </a:bodyPr>
            <a:lstStyle/>
            <a:p>
              <a:pPr>
                <a:buNone/>
              </a:pPr>
              <a:r>
                <a:rPr kumimoji="1" lang="zh-CN" altLang="en-US" sz="2400" b="1" dirty="0">
                  <a:latin typeface="Webdings" pitchFamily="18" charset="2"/>
                </a:rPr>
                <a:t>传出路径</a:t>
              </a:r>
              <a:endParaRPr kumimoji="1" lang="zh-CN" altLang="en-US" sz="2400" dirty="0">
                <a:latin typeface="Webdings" pitchFamily="18" charset="2"/>
              </a:endParaRPr>
            </a:p>
          </p:txBody>
        </p:sp>
      </p:grpSp>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事务流</a:t>
            </a:r>
          </a:p>
        </p:txBody>
      </p:sp>
      <p:sp>
        <p:nvSpPr>
          <p:cNvPr id="33795" name="内容占位符 2"/>
          <p:cNvSpPr>
            <a:spLocks noGrp="1"/>
          </p:cNvSpPr>
          <p:nvPr>
            <p:ph idx="1"/>
          </p:nvPr>
        </p:nvSpPr>
        <p:spPr>
          <a:xfrm>
            <a:off x="100042" y="1000124"/>
            <a:ext cx="5043462" cy="4643453"/>
          </a:xfrm>
        </p:spPr>
        <p:txBody>
          <a:bodyPr/>
          <a:lstStyle/>
          <a:p>
            <a:pPr eaLnBrk="1" hangingPunct="1"/>
            <a:r>
              <a:rPr lang="zh-CN" altLang="en-US" sz="2000" b="1" dirty="0">
                <a:latin typeface="+mn-ea"/>
              </a:rPr>
              <a:t>基本系统模型意味着变换流，因此，</a:t>
            </a:r>
            <a:r>
              <a:rPr lang="zh-CN" altLang="en-US" sz="2000" b="1" dirty="0">
                <a:solidFill>
                  <a:srgbClr val="FF0000"/>
                </a:solidFill>
                <a:latin typeface="+mn-ea"/>
              </a:rPr>
              <a:t>原则上所有信息流都可以归结为变换流</a:t>
            </a:r>
            <a:r>
              <a:rPr lang="zh-CN" altLang="en-US" sz="2000" b="1" dirty="0">
                <a:latin typeface="+mn-ea"/>
              </a:rPr>
              <a:t>。</a:t>
            </a:r>
            <a:endParaRPr lang="en-US" altLang="zh-CN" sz="2000" b="1" dirty="0">
              <a:latin typeface="+mn-ea"/>
            </a:endParaRPr>
          </a:p>
          <a:p>
            <a:pPr eaLnBrk="1" hangingPunct="1"/>
            <a:endParaRPr lang="zh-CN" altLang="en-US" sz="2000" b="1" dirty="0">
              <a:latin typeface="+mn-ea"/>
            </a:endParaRPr>
          </a:p>
          <a:p>
            <a:pPr eaLnBrk="1" hangingPunct="1"/>
            <a:r>
              <a:rPr lang="zh-CN" altLang="en-US" sz="2000" b="1" dirty="0">
                <a:latin typeface="+mn-ea"/>
              </a:rPr>
              <a:t>沿传入路径进入系统，</a:t>
            </a:r>
            <a:r>
              <a:rPr lang="zh-CN" altLang="en-US" sz="2000" b="1" dirty="0">
                <a:solidFill>
                  <a:srgbClr val="FF0000"/>
                </a:solidFill>
                <a:latin typeface="+mn-ea"/>
              </a:rPr>
              <a:t>由外部形式变换为内部形式</a:t>
            </a:r>
            <a:r>
              <a:rPr lang="zh-CN" altLang="en-US" sz="2000" b="1" dirty="0">
                <a:latin typeface="+mn-ea"/>
              </a:rPr>
              <a:t>后到达事务中心，</a:t>
            </a:r>
            <a:r>
              <a:rPr lang="zh-CN" altLang="en-US" sz="2000" b="1" dirty="0">
                <a:solidFill>
                  <a:srgbClr val="FF0000"/>
                </a:solidFill>
                <a:latin typeface="+mn-ea"/>
              </a:rPr>
              <a:t>事务中心根据数据项计值结果从若干动作路径中选定一条执行</a:t>
            </a:r>
            <a:r>
              <a:rPr lang="zh-CN" altLang="en-US" sz="2000" b="1" dirty="0">
                <a:latin typeface="+mn-ea"/>
              </a:rPr>
              <a:t>。有这样形状的成为事务流。</a:t>
            </a:r>
            <a:endParaRPr lang="en-US" altLang="zh-CN" sz="2000" b="1" dirty="0">
              <a:latin typeface="+mn-ea"/>
            </a:endParaRPr>
          </a:p>
          <a:p>
            <a:pPr eaLnBrk="1" hangingPunct="1"/>
            <a:endParaRPr lang="zh-CN" altLang="en-US" sz="2000" b="1" dirty="0">
              <a:latin typeface="+mn-ea"/>
            </a:endParaRPr>
          </a:p>
          <a:p>
            <a:pPr eaLnBrk="1" hangingPunct="1">
              <a:lnSpc>
                <a:spcPct val="115000"/>
              </a:lnSpc>
            </a:pPr>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pic>
        <p:nvPicPr>
          <p:cNvPr id="16" name="Picture 1" descr="1"/>
          <p:cNvPicPr>
            <a:picLocks noChangeAspect="1" noChangeArrowheads="1"/>
          </p:cNvPicPr>
          <p:nvPr/>
        </p:nvPicPr>
        <p:blipFill>
          <a:blip r:embed="rId3"/>
          <a:srcRect/>
          <a:stretch>
            <a:fillRect/>
          </a:stretch>
        </p:blipFill>
        <p:spPr>
          <a:xfrm>
            <a:off x="5429256" y="2000240"/>
            <a:ext cx="3429000" cy="2603500"/>
          </a:xfrm>
          <a:prstGeom prst="rect">
            <a:avLst/>
          </a:prstGeom>
          <a:noFill/>
        </p:spPr>
      </p:pic>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事务流</a:t>
            </a:r>
          </a:p>
        </p:txBody>
      </p:sp>
      <p:sp>
        <p:nvSpPr>
          <p:cNvPr id="33795" name="内容占位符 2"/>
          <p:cNvSpPr>
            <a:spLocks noGrp="1"/>
          </p:cNvSpPr>
          <p:nvPr>
            <p:ph idx="1"/>
          </p:nvPr>
        </p:nvSpPr>
        <p:spPr>
          <a:xfrm>
            <a:off x="100042" y="1000125"/>
            <a:ext cx="8686800" cy="1357306"/>
          </a:xfrm>
        </p:spPr>
        <p:txBody>
          <a:bodyPr/>
          <a:lstStyle/>
          <a:p>
            <a:r>
              <a:rPr lang="zh-CN" altLang="en-US" sz="2400" b="1" dirty="0">
                <a:solidFill>
                  <a:schemeClr val="tx2"/>
                </a:solidFill>
                <a:latin typeface="+mn-ea"/>
              </a:rPr>
              <a:t>事务型结构由至少</a:t>
            </a:r>
            <a:r>
              <a:rPr lang="zh-CN" altLang="en-US" sz="2400" b="1" dirty="0">
                <a:solidFill>
                  <a:srgbClr val="FF0000"/>
                </a:solidFill>
                <a:latin typeface="+mn-ea"/>
              </a:rPr>
              <a:t>一个接收路径</a:t>
            </a:r>
            <a:r>
              <a:rPr lang="zh-CN" altLang="en-US" sz="2400" b="1" dirty="0">
                <a:solidFill>
                  <a:schemeClr val="tx2"/>
                </a:solidFill>
                <a:latin typeface="+mn-ea"/>
              </a:rPr>
              <a:t>、</a:t>
            </a:r>
            <a:r>
              <a:rPr lang="zh-CN" altLang="en-US" sz="2400" b="1" dirty="0">
                <a:solidFill>
                  <a:srgbClr val="FF0000"/>
                </a:solidFill>
                <a:latin typeface="+mn-ea"/>
              </a:rPr>
              <a:t>一个事务中心</a:t>
            </a:r>
            <a:r>
              <a:rPr lang="zh-CN" altLang="en-US" sz="2400" b="1" dirty="0">
                <a:solidFill>
                  <a:schemeClr val="tx2"/>
                </a:solidFill>
                <a:latin typeface="+mn-ea"/>
              </a:rPr>
              <a:t>和</a:t>
            </a:r>
            <a:r>
              <a:rPr lang="zh-CN" altLang="en-US" sz="2400" b="1" dirty="0">
                <a:solidFill>
                  <a:srgbClr val="FF0000"/>
                </a:solidFill>
                <a:latin typeface="+mn-ea"/>
              </a:rPr>
              <a:t>若干动作路径</a:t>
            </a:r>
            <a:r>
              <a:rPr lang="zh-CN" altLang="en-US" sz="2400" b="1" dirty="0">
                <a:solidFill>
                  <a:schemeClr val="tx2"/>
                </a:solidFill>
                <a:latin typeface="+mn-ea"/>
              </a:rPr>
              <a:t>组成。事务型结构具有</a:t>
            </a:r>
            <a:r>
              <a:rPr lang="zh-CN" altLang="en-US" sz="2400" b="1" dirty="0">
                <a:solidFill>
                  <a:srgbClr val="FF0000"/>
                </a:solidFill>
                <a:latin typeface="+mn-ea"/>
              </a:rPr>
              <a:t>明显的事务中心</a:t>
            </a:r>
            <a:r>
              <a:rPr lang="en-US" altLang="zh-CN" sz="2400" b="1" dirty="0">
                <a:solidFill>
                  <a:schemeClr val="tx2"/>
                </a:solidFill>
                <a:latin typeface="+mn-ea"/>
              </a:rPr>
              <a:t>,</a:t>
            </a:r>
            <a:r>
              <a:rPr lang="zh-CN" altLang="en-US" sz="2400" b="1" dirty="0">
                <a:solidFill>
                  <a:schemeClr val="tx2"/>
                </a:solidFill>
                <a:latin typeface="+mn-ea"/>
              </a:rPr>
              <a:t>各活动流以事务中心为起点呈</a:t>
            </a:r>
            <a:r>
              <a:rPr lang="zh-CN" altLang="en-US" sz="2400" b="1" dirty="0">
                <a:solidFill>
                  <a:srgbClr val="FF0000"/>
                </a:solidFill>
                <a:latin typeface="+mn-ea"/>
              </a:rPr>
              <a:t>辐射状流出</a:t>
            </a:r>
            <a:r>
              <a:rPr lang="en-US" altLang="zh-CN" sz="2400" b="1" dirty="0">
                <a:solidFill>
                  <a:schemeClr val="tx2"/>
                </a:solidFill>
                <a:latin typeface="+mn-ea"/>
              </a:rPr>
              <a:t>.</a:t>
            </a:r>
          </a:p>
          <a:p>
            <a:pPr eaLnBrk="1" hangingPunct="1"/>
            <a:endParaRPr lang="zh-CN" altLang="en-US" sz="2400" b="1" dirty="0">
              <a:solidFill>
                <a:schemeClr val="tx2"/>
              </a:solidFill>
              <a:latin typeface="+mn-ea"/>
            </a:endParaRPr>
          </a:p>
          <a:p>
            <a:pPr eaLnBrk="1" hangingPunct="1"/>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grpSp>
        <p:nvGrpSpPr>
          <p:cNvPr id="2" name="Group 4"/>
          <p:cNvGrpSpPr>
            <a:grpSpLocks/>
          </p:cNvGrpSpPr>
          <p:nvPr/>
        </p:nvGrpSpPr>
        <p:grpSpPr bwMode="auto">
          <a:xfrm>
            <a:off x="1214414" y="3071810"/>
            <a:ext cx="6513639" cy="1524000"/>
            <a:chOff x="1056" y="1152"/>
            <a:chExt cx="3231" cy="960"/>
          </a:xfrm>
        </p:grpSpPr>
        <p:sp>
          <p:nvSpPr>
            <p:cNvPr id="6" name="AutoShape 5"/>
            <p:cNvSpPr>
              <a:spLocks noChangeArrowheads="1"/>
            </p:cNvSpPr>
            <p:nvPr/>
          </p:nvSpPr>
          <p:spPr bwMode="auto">
            <a:xfrm>
              <a:off x="1968" y="1296"/>
              <a:ext cx="960" cy="672"/>
            </a:xfrm>
            <a:prstGeom prst="roundRect">
              <a:avLst>
                <a:gd name="adj" fmla="val 16667"/>
              </a:avLst>
            </a:prstGeom>
            <a:solidFill>
              <a:srgbClr val="FFFFFF"/>
            </a:solidFill>
            <a:ln w="9525">
              <a:solidFill>
                <a:schemeClr val="tx1"/>
              </a:solidFill>
              <a:round/>
              <a:headEnd/>
              <a:tailEnd/>
            </a:ln>
            <a:effectLst/>
          </p:spPr>
          <p:txBody>
            <a:bodyPr wrap="none" anchor="ctr"/>
            <a:lstStyle/>
            <a:p>
              <a:pPr algn="ctr">
                <a:buNone/>
              </a:pPr>
              <a:r>
                <a:rPr kumimoji="1" lang="zh-CN" altLang="zh-CN" sz="2400" b="1" dirty="0">
                  <a:latin typeface="宋体" pitchFamily="2" charset="-122"/>
                </a:rPr>
                <a:t>事务</a:t>
              </a:r>
            </a:p>
            <a:p>
              <a:pPr algn="ctr">
                <a:buNone/>
              </a:pPr>
              <a:r>
                <a:rPr kumimoji="1" lang="zh-CN" altLang="zh-CN" sz="2400" b="1" dirty="0">
                  <a:latin typeface="宋体" pitchFamily="2" charset="-122"/>
                </a:rPr>
                <a:t>中心</a:t>
              </a:r>
              <a:endParaRPr kumimoji="1" lang="zh-CN" altLang="en-US" sz="2400" dirty="0">
                <a:latin typeface="Webdings" pitchFamily="18" charset="2"/>
              </a:endParaRPr>
            </a:p>
          </p:txBody>
        </p:sp>
        <p:sp>
          <p:nvSpPr>
            <p:cNvPr id="7" name="Line 6"/>
            <p:cNvSpPr>
              <a:spLocks noChangeShapeType="1"/>
            </p:cNvSpPr>
            <p:nvPr/>
          </p:nvSpPr>
          <p:spPr bwMode="auto">
            <a:xfrm>
              <a:off x="1056" y="1632"/>
              <a:ext cx="912"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 name="Text Box 7"/>
            <p:cNvSpPr txBox="1">
              <a:spLocks noChangeArrowheads="1"/>
            </p:cNvSpPr>
            <p:nvPr/>
          </p:nvSpPr>
          <p:spPr bwMode="auto">
            <a:xfrm>
              <a:off x="1056" y="1344"/>
              <a:ext cx="699" cy="288"/>
            </a:xfrm>
            <a:prstGeom prst="rect">
              <a:avLst/>
            </a:prstGeom>
            <a:noFill/>
            <a:ln w="9525">
              <a:noFill/>
              <a:miter lim="800000"/>
              <a:headEnd/>
              <a:tailEnd/>
            </a:ln>
            <a:effectLst/>
          </p:spPr>
          <p:txBody>
            <a:bodyPr wrap="none">
              <a:spAutoFit/>
            </a:bodyPr>
            <a:lstStyle/>
            <a:p>
              <a:pPr>
                <a:buNone/>
              </a:pPr>
              <a:r>
                <a:rPr kumimoji="1" lang="zh-CN" altLang="en-US" sz="2400" b="1" dirty="0">
                  <a:latin typeface="Webdings" pitchFamily="18" charset="2"/>
                </a:rPr>
                <a:t>接收路径</a:t>
              </a:r>
              <a:endParaRPr kumimoji="1" lang="zh-CN" altLang="en-US" sz="2400" dirty="0">
                <a:latin typeface="Webdings" pitchFamily="18" charset="2"/>
              </a:endParaRPr>
            </a:p>
          </p:txBody>
        </p:sp>
        <p:sp>
          <p:nvSpPr>
            <p:cNvPr id="9" name="Line 8"/>
            <p:cNvSpPr>
              <a:spLocks noChangeShapeType="1"/>
            </p:cNvSpPr>
            <p:nvPr/>
          </p:nvSpPr>
          <p:spPr bwMode="auto">
            <a:xfrm flipV="1">
              <a:off x="2928" y="1200"/>
              <a:ext cx="624" cy="288"/>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10" name="Line 9"/>
            <p:cNvSpPr>
              <a:spLocks noChangeShapeType="1"/>
            </p:cNvSpPr>
            <p:nvPr/>
          </p:nvSpPr>
          <p:spPr bwMode="auto">
            <a:xfrm flipV="1">
              <a:off x="2928" y="1440"/>
              <a:ext cx="624" cy="192"/>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11" name="Text Box 10"/>
            <p:cNvSpPr txBox="1">
              <a:spLocks noChangeArrowheads="1"/>
            </p:cNvSpPr>
            <p:nvPr/>
          </p:nvSpPr>
          <p:spPr bwMode="auto">
            <a:xfrm>
              <a:off x="3120" y="1488"/>
              <a:ext cx="318" cy="288"/>
            </a:xfrm>
            <a:prstGeom prst="rect">
              <a:avLst/>
            </a:prstGeom>
            <a:noFill/>
            <a:ln w="9525">
              <a:noFill/>
              <a:miter lim="800000"/>
              <a:headEnd/>
              <a:tailEnd/>
            </a:ln>
            <a:effectLst/>
          </p:spPr>
          <p:txBody>
            <a:bodyPr wrap="none">
              <a:spAutoFit/>
            </a:bodyPr>
            <a:lstStyle/>
            <a:p>
              <a:pPr>
                <a:buNone/>
              </a:pPr>
              <a:r>
                <a:rPr kumimoji="1" lang="en-US" altLang="zh-CN" sz="2400" dirty="0">
                  <a:latin typeface="宋体" pitchFamily="2" charset="-122"/>
                </a:rPr>
                <a:t>...</a:t>
              </a:r>
              <a:endParaRPr kumimoji="1" lang="en-US" altLang="zh-CN" sz="2400" dirty="0">
                <a:latin typeface="Webdings" pitchFamily="18" charset="2"/>
              </a:endParaRPr>
            </a:p>
          </p:txBody>
        </p:sp>
        <p:sp>
          <p:nvSpPr>
            <p:cNvPr id="12" name="Line 11"/>
            <p:cNvSpPr>
              <a:spLocks noChangeShapeType="1"/>
            </p:cNvSpPr>
            <p:nvPr/>
          </p:nvSpPr>
          <p:spPr bwMode="auto">
            <a:xfrm>
              <a:off x="2928" y="1824"/>
              <a:ext cx="624" cy="144"/>
            </a:xfrm>
            <a:prstGeom prst="line">
              <a:avLst/>
            </a:prstGeom>
            <a:noFill/>
            <a:ln w="9525">
              <a:solidFill>
                <a:schemeClr val="tx1"/>
              </a:solidFill>
              <a:round/>
              <a:headEnd/>
              <a:tailEnd type="triangle" w="med" len="med"/>
            </a:ln>
            <a:effectLst/>
          </p:spPr>
          <p:txBody>
            <a:bodyPr wrap="none" anchor="ctr"/>
            <a:lstStyle/>
            <a:p>
              <a:endParaRPr lang="zh-CN" altLang="en-US"/>
            </a:p>
          </p:txBody>
        </p:sp>
        <p:graphicFrame>
          <p:nvGraphicFramePr>
            <p:cNvPr id="13" name="Object 12"/>
            <p:cNvGraphicFramePr>
              <a:graphicFrameLocks noChangeAspect="1"/>
            </p:cNvGraphicFramePr>
            <p:nvPr/>
          </p:nvGraphicFramePr>
          <p:xfrm>
            <a:off x="3504" y="1152"/>
            <a:ext cx="300" cy="960"/>
          </p:xfrm>
          <a:graphic>
            <a:graphicData uri="http://schemas.openxmlformats.org/presentationml/2006/ole">
              <mc:AlternateContent xmlns:mc="http://schemas.openxmlformats.org/markup-compatibility/2006">
                <mc:Choice xmlns:v="urn:schemas-microsoft-com:vml" Requires="v">
                  <p:oleObj name="公式" r:id="rId3" imgW="164880" imgH="215640" progId="Equation.3">
                    <p:embed/>
                  </p:oleObj>
                </mc:Choice>
                <mc:Fallback>
                  <p:oleObj name="公式" r:id="rId3" imgW="16488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1152"/>
                          <a:ext cx="300" cy="9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13"/>
            <p:cNvSpPr txBox="1">
              <a:spLocks noChangeArrowheads="1"/>
            </p:cNvSpPr>
            <p:nvPr/>
          </p:nvSpPr>
          <p:spPr bwMode="auto">
            <a:xfrm>
              <a:off x="3888" y="1344"/>
              <a:ext cx="399" cy="523"/>
            </a:xfrm>
            <a:prstGeom prst="rect">
              <a:avLst/>
            </a:prstGeom>
            <a:noFill/>
            <a:ln w="9525">
              <a:noFill/>
              <a:miter lim="800000"/>
              <a:headEnd/>
              <a:tailEnd/>
            </a:ln>
            <a:effectLst/>
          </p:spPr>
          <p:txBody>
            <a:bodyPr wrap="none">
              <a:spAutoFit/>
            </a:bodyPr>
            <a:lstStyle/>
            <a:p>
              <a:pPr>
                <a:buNone/>
              </a:pPr>
              <a:r>
                <a:rPr kumimoji="1" lang="zh-CN" altLang="en-US" sz="2400" b="1" dirty="0">
                  <a:latin typeface="Webdings" pitchFamily="18" charset="2"/>
                </a:rPr>
                <a:t>动作</a:t>
              </a:r>
            </a:p>
            <a:p>
              <a:pPr>
                <a:buNone/>
              </a:pPr>
              <a:r>
                <a:rPr kumimoji="1" lang="zh-CN" altLang="en-US" sz="2400" b="1" dirty="0">
                  <a:latin typeface="Webdings" pitchFamily="18" charset="2"/>
                </a:rPr>
                <a:t>路径</a:t>
              </a:r>
              <a:endParaRPr kumimoji="1" lang="zh-CN" altLang="en-US" sz="2400" dirty="0">
                <a:latin typeface="Webdings" pitchFamily="18" charset="2"/>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设计过程</a:t>
            </a:r>
          </a:p>
        </p:txBody>
      </p:sp>
      <p:grpSp>
        <p:nvGrpSpPr>
          <p:cNvPr id="7" name="Group 3"/>
          <p:cNvGrpSpPr>
            <a:grpSpLocks/>
          </p:cNvGrpSpPr>
          <p:nvPr/>
        </p:nvGrpSpPr>
        <p:grpSpPr bwMode="auto">
          <a:xfrm>
            <a:off x="2290796" y="165121"/>
            <a:ext cx="6710360" cy="5549895"/>
            <a:chOff x="1008" y="816"/>
            <a:chExt cx="3795" cy="3262"/>
          </a:xfrm>
        </p:grpSpPr>
        <p:sp>
          <p:nvSpPr>
            <p:cNvPr id="8" name="Text Box 4"/>
            <p:cNvSpPr txBox="1">
              <a:spLocks noChangeArrowheads="1"/>
            </p:cNvSpPr>
            <p:nvPr/>
          </p:nvSpPr>
          <p:spPr bwMode="auto">
            <a:xfrm>
              <a:off x="2951" y="1145"/>
              <a:ext cx="612" cy="169"/>
            </a:xfrm>
            <a:prstGeom prst="rect">
              <a:avLst/>
            </a:prstGeom>
            <a:noFill/>
            <a:ln w="9525">
              <a:noFill/>
              <a:miter lim="800000"/>
              <a:headEnd/>
              <a:tailEnd/>
            </a:ln>
          </p:spPr>
          <p:txBody>
            <a:bodyPr lIns="18000" tIns="10800" rIns="18000" bIns="10800"/>
            <a:lstStyle/>
            <a:p>
              <a:pPr algn="ctr">
                <a:buNone/>
              </a:pPr>
              <a:r>
                <a:rPr kumimoji="1" lang="en-US" altLang="zh-CN" sz="1800" b="1" dirty="0">
                  <a:solidFill>
                    <a:schemeClr val="tx2"/>
                  </a:solidFill>
                  <a:latin typeface="+mn-ea"/>
                  <a:ea typeface="+mn-ea"/>
                </a:rPr>
                <a:t>“</a:t>
              </a:r>
              <a:r>
                <a:rPr kumimoji="1" lang="zh-CN" altLang="en-US" sz="1800" b="1" dirty="0">
                  <a:solidFill>
                    <a:schemeClr val="tx2"/>
                  </a:solidFill>
                  <a:latin typeface="+mn-ea"/>
                  <a:ea typeface="+mn-ea"/>
                </a:rPr>
                <a:t>变换”</a:t>
              </a:r>
            </a:p>
          </p:txBody>
        </p:sp>
        <p:sp>
          <p:nvSpPr>
            <p:cNvPr id="9" name="Text Box 5"/>
            <p:cNvSpPr txBox="1">
              <a:spLocks noChangeArrowheads="1"/>
            </p:cNvSpPr>
            <p:nvPr/>
          </p:nvSpPr>
          <p:spPr bwMode="auto">
            <a:xfrm>
              <a:off x="1777" y="1147"/>
              <a:ext cx="612" cy="169"/>
            </a:xfrm>
            <a:prstGeom prst="rect">
              <a:avLst/>
            </a:prstGeom>
            <a:noFill/>
            <a:ln w="9525">
              <a:noFill/>
              <a:miter lim="800000"/>
              <a:headEnd/>
              <a:tailEnd/>
            </a:ln>
          </p:spPr>
          <p:txBody>
            <a:bodyPr lIns="18000" tIns="10800" rIns="18000" bIns="10800"/>
            <a:lstStyle/>
            <a:p>
              <a:pPr algn="ctr">
                <a:buNone/>
              </a:pPr>
              <a:r>
                <a:rPr kumimoji="1" lang="en-US" altLang="zh-CN" sz="1800" b="1" dirty="0">
                  <a:solidFill>
                    <a:schemeClr val="tx2"/>
                  </a:solidFill>
                  <a:latin typeface="+mn-ea"/>
                  <a:ea typeface="+mn-ea"/>
                </a:rPr>
                <a:t>“</a:t>
              </a:r>
              <a:r>
                <a:rPr kumimoji="1" lang="zh-CN" altLang="en-US" sz="1800" b="1" dirty="0">
                  <a:solidFill>
                    <a:schemeClr val="tx2"/>
                  </a:solidFill>
                  <a:latin typeface="+mn-ea"/>
                  <a:ea typeface="+mn-ea"/>
                </a:rPr>
                <a:t>事务”</a:t>
              </a:r>
            </a:p>
          </p:txBody>
        </p:sp>
        <p:sp>
          <p:nvSpPr>
            <p:cNvPr id="10" name="Text Box 6"/>
            <p:cNvSpPr txBox="1">
              <a:spLocks noChangeArrowheads="1"/>
            </p:cNvSpPr>
            <p:nvPr/>
          </p:nvSpPr>
          <p:spPr bwMode="auto">
            <a:xfrm>
              <a:off x="2185" y="816"/>
              <a:ext cx="1020" cy="253"/>
            </a:xfrm>
            <a:prstGeom prst="rect">
              <a:avLst/>
            </a:prstGeom>
            <a:noFill/>
            <a:ln w="9525">
              <a:solidFill>
                <a:srgbClr val="000000"/>
              </a:solidFill>
              <a:miter lim="800000"/>
              <a:headEnd/>
              <a:tailEnd/>
            </a:ln>
          </p:spPr>
          <p:txBody>
            <a:bodyPr/>
            <a:lstStyle/>
            <a:p>
              <a:pPr algn="ctr">
                <a:buNone/>
              </a:pPr>
              <a:r>
                <a:rPr kumimoji="1" lang="zh-CN" altLang="en-US" sz="1800" b="1" dirty="0">
                  <a:solidFill>
                    <a:schemeClr val="tx2"/>
                  </a:solidFill>
                  <a:latin typeface="+mn-ea"/>
                  <a:ea typeface="+mn-ea"/>
                </a:rPr>
                <a:t>精化数据流图</a:t>
              </a:r>
            </a:p>
          </p:txBody>
        </p:sp>
        <p:grpSp>
          <p:nvGrpSpPr>
            <p:cNvPr id="11" name="Group 7"/>
            <p:cNvGrpSpPr>
              <a:grpSpLocks/>
            </p:cNvGrpSpPr>
            <p:nvPr/>
          </p:nvGrpSpPr>
          <p:grpSpPr bwMode="auto">
            <a:xfrm>
              <a:off x="2287" y="1199"/>
              <a:ext cx="816" cy="314"/>
              <a:chOff x="4706" y="5445"/>
              <a:chExt cx="1361" cy="581"/>
            </a:xfrm>
          </p:grpSpPr>
          <p:sp>
            <p:nvSpPr>
              <p:cNvPr id="49" name="AutoShape 8"/>
              <p:cNvSpPr>
                <a:spLocks noChangeArrowheads="1"/>
              </p:cNvSpPr>
              <p:nvPr/>
            </p:nvSpPr>
            <p:spPr bwMode="auto">
              <a:xfrm>
                <a:off x="4706" y="5445"/>
                <a:ext cx="1361" cy="567"/>
              </a:xfrm>
              <a:prstGeom prst="diamond">
                <a:avLst/>
              </a:prstGeom>
              <a:noFill/>
              <a:ln w="9525">
                <a:solidFill>
                  <a:srgbClr val="000000"/>
                </a:solidFill>
                <a:miter lim="800000"/>
                <a:headEnd/>
                <a:tailEnd/>
              </a:ln>
            </p:spPr>
            <p:txBody>
              <a:bodyPr/>
              <a:lstStyle/>
              <a:p>
                <a:endParaRPr lang="zh-CN" altLang="en-US" sz="1800">
                  <a:solidFill>
                    <a:schemeClr val="tx2"/>
                  </a:solidFill>
                  <a:latin typeface="+mn-ea"/>
                  <a:ea typeface="+mn-ea"/>
                </a:endParaRPr>
              </a:p>
            </p:txBody>
          </p:sp>
          <p:sp>
            <p:nvSpPr>
              <p:cNvPr id="50" name="Text Box 9"/>
              <p:cNvSpPr txBox="1">
                <a:spLocks noChangeArrowheads="1"/>
              </p:cNvSpPr>
              <p:nvPr/>
            </p:nvSpPr>
            <p:spPr bwMode="auto">
              <a:xfrm>
                <a:off x="4914" y="5558"/>
                <a:ext cx="907" cy="468"/>
              </a:xfrm>
              <a:prstGeom prst="rect">
                <a:avLst/>
              </a:prstGeom>
              <a:noFill/>
              <a:ln w="9525">
                <a:noFill/>
                <a:miter lim="800000"/>
                <a:headEnd/>
                <a:tailEnd/>
              </a:ln>
            </p:spPr>
            <p:txBody>
              <a:bodyPr lIns="18000" tIns="10800" rIns="18000" bIns="10800"/>
              <a:lstStyle/>
              <a:p>
                <a:pPr algn="ctr">
                  <a:buNone/>
                </a:pPr>
                <a:r>
                  <a:rPr kumimoji="1" lang="zh-CN" altLang="en-US" sz="1800" b="1" dirty="0">
                    <a:solidFill>
                      <a:schemeClr val="tx2"/>
                    </a:solidFill>
                    <a:latin typeface="+mn-ea"/>
                    <a:ea typeface="+mn-ea"/>
                  </a:rPr>
                  <a:t>流类型</a:t>
                </a:r>
              </a:p>
            </p:txBody>
          </p:sp>
        </p:grpSp>
        <p:sp>
          <p:nvSpPr>
            <p:cNvPr id="12" name="Line 10"/>
            <p:cNvSpPr>
              <a:spLocks noChangeShapeType="1"/>
            </p:cNvSpPr>
            <p:nvPr/>
          </p:nvSpPr>
          <p:spPr bwMode="auto">
            <a:xfrm>
              <a:off x="2695" y="1070"/>
              <a:ext cx="0" cy="129"/>
            </a:xfrm>
            <a:prstGeom prst="line">
              <a:avLst/>
            </a:prstGeom>
            <a:noFill/>
            <a:ln w="9525">
              <a:solidFill>
                <a:srgbClr val="000000"/>
              </a:solidFill>
              <a:round/>
              <a:headEnd/>
              <a:tailEnd type="arrow" w="sm" len="sm"/>
            </a:ln>
          </p:spPr>
          <p:txBody>
            <a:bodyPr/>
            <a:lstStyle/>
            <a:p>
              <a:endParaRPr lang="zh-CN" altLang="en-US" sz="1800">
                <a:solidFill>
                  <a:schemeClr val="tx2"/>
                </a:solidFill>
                <a:latin typeface="+mn-ea"/>
                <a:ea typeface="+mn-ea"/>
              </a:endParaRPr>
            </a:p>
          </p:txBody>
        </p:sp>
        <p:sp>
          <p:nvSpPr>
            <p:cNvPr id="13" name="Text Box 11"/>
            <p:cNvSpPr txBox="1">
              <a:spLocks noChangeArrowheads="1"/>
            </p:cNvSpPr>
            <p:nvPr/>
          </p:nvSpPr>
          <p:spPr bwMode="auto">
            <a:xfrm>
              <a:off x="1437" y="1566"/>
              <a:ext cx="1054" cy="337"/>
            </a:xfrm>
            <a:prstGeom prst="rect">
              <a:avLst/>
            </a:prstGeom>
            <a:noFill/>
            <a:ln w="9525">
              <a:solidFill>
                <a:srgbClr val="000000"/>
              </a:solidFill>
              <a:miter lim="800000"/>
              <a:headEnd/>
              <a:tailEnd/>
            </a:ln>
          </p:spPr>
          <p:txBody>
            <a:bodyPr lIns="18000" tIns="10800" rIns="18000" bIns="10800"/>
            <a:lstStyle/>
            <a:p>
              <a:pPr algn="ctr">
                <a:buNone/>
              </a:pPr>
              <a:r>
                <a:rPr kumimoji="1" lang="zh-CN" altLang="en-US" sz="1800" b="1" dirty="0">
                  <a:solidFill>
                    <a:schemeClr val="tx2"/>
                  </a:solidFill>
                  <a:latin typeface="+mn-ea"/>
                  <a:ea typeface="+mn-ea"/>
                </a:rPr>
                <a:t>区分事务中心和数据接收通路</a:t>
              </a:r>
            </a:p>
          </p:txBody>
        </p:sp>
        <p:sp>
          <p:nvSpPr>
            <p:cNvPr id="14" name="Text Box 12"/>
            <p:cNvSpPr txBox="1">
              <a:spLocks noChangeArrowheads="1"/>
            </p:cNvSpPr>
            <p:nvPr/>
          </p:nvSpPr>
          <p:spPr bwMode="auto">
            <a:xfrm>
              <a:off x="2967" y="1566"/>
              <a:ext cx="1054" cy="337"/>
            </a:xfrm>
            <a:prstGeom prst="rect">
              <a:avLst/>
            </a:prstGeom>
            <a:noFill/>
            <a:ln w="9525">
              <a:solidFill>
                <a:srgbClr val="000000"/>
              </a:solidFill>
              <a:miter lim="800000"/>
              <a:headEnd/>
              <a:tailEnd/>
            </a:ln>
          </p:spPr>
          <p:txBody>
            <a:bodyPr lIns="18000" tIns="10800" rIns="18000" bIns="10800"/>
            <a:lstStyle/>
            <a:p>
              <a:pPr algn="ctr">
                <a:buNone/>
              </a:pPr>
              <a:r>
                <a:rPr kumimoji="1" lang="zh-CN" altLang="en-US" sz="1800" b="1" dirty="0">
                  <a:solidFill>
                    <a:schemeClr val="tx2"/>
                  </a:solidFill>
                  <a:latin typeface="+mn-ea"/>
                  <a:ea typeface="+mn-ea"/>
                </a:rPr>
                <a:t>区分输入和</a:t>
              </a:r>
            </a:p>
            <a:p>
              <a:pPr algn="ctr">
                <a:buNone/>
              </a:pPr>
              <a:r>
                <a:rPr kumimoji="1" lang="zh-CN" altLang="en-US" sz="1800" b="1" dirty="0">
                  <a:solidFill>
                    <a:schemeClr val="tx2"/>
                  </a:solidFill>
                  <a:latin typeface="+mn-ea"/>
                  <a:ea typeface="+mn-ea"/>
                </a:rPr>
                <a:t>输出分支</a:t>
              </a:r>
              <a:endParaRPr kumimoji="1" lang="zh-CN" altLang="en-US" sz="1800" dirty="0">
                <a:solidFill>
                  <a:schemeClr val="tx2"/>
                </a:solidFill>
                <a:latin typeface="+mn-ea"/>
                <a:ea typeface="+mn-ea"/>
              </a:endParaRPr>
            </a:p>
          </p:txBody>
        </p:sp>
        <p:sp>
          <p:nvSpPr>
            <p:cNvPr id="15" name="Text Box 13"/>
            <p:cNvSpPr txBox="1">
              <a:spLocks noChangeArrowheads="1"/>
            </p:cNvSpPr>
            <p:nvPr/>
          </p:nvSpPr>
          <p:spPr bwMode="auto">
            <a:xfrm>
              <a:off x="1437" y="1995"/>
              <a:ext cx="1054" cy="245"/>
            </a:xfrm>
            <a:prstGeom prst="rect">
              <a:avLst/>
            </a:prstGeom>
            <a:noFill/>
            <a:ln w="9525">
              <a:solidFill>
                <a:srgbClr val="000000"/>
              </a:solidFill>
              <a:miter lim="800000"/>
              <a:headEnd/>
              <a:tailEnd/>
            </a:ln>
          </p:spPr>
          <p:txBody>
            <a:bodyPr lIns="18000" tIns="46800" rIns="18000" bIns="10800"/>
            <a:lstStyle/>
            <a:p>
              <a:pPr algn="ctr">
                <a:buNone/>
              </a:pPr>
              <a:r>
                <a:rPr kumimoji="1" lang="zh-CN" altLang="en-US" sz="1800" b="1" dirty="0">
                  <a:solidFill>
                    <a:schemeClr val="tx2"/>
                  </a:solidFill>
                  <a:latin typeface="+mn-ea"/>
                  <a:ea typeface="+mn-ea"/>
                </a:rPr>
                <a:t>映射成事务结构</a:t>
              </a:r>
            </a:p>
          </p:txBody>
        </p:sp>
        <p:sp>
          <p:nvSpPr>
            <p:cNvPr id="16" name="Text Box 14"/>
            <p:cNvSpPr txBox="1">
              <a:spLocks noChangeArrowheads="1"/>
            </p:cNvSpPr>
            <p:nvPr/>
          </p:nvSpPr>
          <p:spPr bwMode="auto">
            <a:xfrm>
              <a:off x="2967" y="1995"/>
              <a:ext cx="1054" cy="245"/>
            </a:xfrm>
            <a:prstGeom prst="rect">
              <a:avLst/>
            </a:prstGeom>
            <a:noFill/>
            <a:ln w="9525">
              <a:solidFill>
                <a:srgbClr val="000000"/>
              </a:solidFill>
              <a:miter lim="800000"/>
              <a:headEnd/>
              <a:tailEnd/>
            </a:ln>
          </p:spPr>
          <p:txBody>
            <a:bodyPr lIns="18000" tIns="46800" rIns="18000" bIns="10800"/>
            <a:lstStyle/>
            <a:p>
              <a:pPr algn="ctr">
                <a:buNone/>
              </a:pPr>
              <a:r>
                <a:rPr kumimoji="1" lang="zh-CN" altLang="en-US" sz="1800" b="1" dirty="0">
                  <a:solidFill>
                    <a:schemeClr val="tx2"/>
                  </a:solidFill>
                  <a:latin typeface="+mn-ea"/>
                  <a:ea typeface="+mn-ea"/>
                </a:rPr>
                <a:t>映射成变换结构</a:t>
              </a:r>
            </a:p>
          </p:txBody>
        </p:sp>
        <p:sp>
          <p:nvSpPr>
            <p:cNvPr id="17" name="Text Box 15"/>
            <p:cNvSpPr txBox="1">
              <a:spLocks noChangeArrowheads="1"/>
            </p:cNvSpPr>
            <p:nvPr/>
          </p:nvSpPr>
          <p:spPr bwMode="auto">
            <a:xfrm>
              <a:off x="2150" y="2485"/>
              <a:ext cx="1088" cy="337"/>
            </a:xfrm>
            <a:prstGeom prst="rect">
              <a:avLst/>
            </a:prstGeom>
            <a:noFill/>
            <a:ln w="9525">
              <a:solidFill>
                <a:srgbClr val="000000"/>
              </a:solidFill>
              <a:miter lim="800000"/>
              <a:headEnd/>
              <a:tailEnd/>
            </a:ln>
          </p:spPr>
          <p:txBody>
            <a:bodyPr lIns="18000" tIns="10800" rIns="18000" bIns="10800"/>
            <a:lstStyle/>
            <a:p>
              <a:pPr algn="ctr">
                <a:buNone/>
              </a:pPr>
              <a:r>
                <a:rPr kumimoji="1" lang="zh-CN" altLang="en-US" sz="1800" b="1" dirty="0">
                  <a:solidFill>
                    <a:schemeClr val="tx2"/>
                  </a:solidFill>
                  <a:latin typeface="+mn-ea"/>
                  <a:ea typeface="+mn-ea"/>
                </a:rPr>
                <a:t>用启发式设计规则精化软件结构</a:t>
              </a:r>
            </a:p>
          </p:txBody>
        </p:sp>
        <p:sp>
          <p:nvSpPr>
            <p:cNvPr id="18" name="Text Box 16"/>
            <p:cNvSpPr txBox="1">
              <a:spLocks noChangeArrowheads="1"/>
            </p:cNvSpPr>
            <p:nvPr/>
          </p:nvSpPr>
          <p:spPr bwMode="auto">
            <a:xfrm>
              <a:off x="2150" y="2914"/>
              <a:ext cx="1088" cy="337"/>
            </a:xfrm>
            <a:prstGeom prst="rect">
              <a:avLst/>
            </a:prstGeom>
            <a:noFill/>
            <a:ln w="9525">
              <a:solidFill>
                <a:srgbClr val="000000"/>
              </a:solidFill>
              <a:miter lim="800000"/>
              <a:headEnd/>
              <a:tailEnd/>
            </a:ln>
          </p:spPr>
          <p:txBody>
            <a:bodyPr lIns="18000" tIns="10800" rIns="18000" bIns="10800"/>
            <a:lstStyle/>
            <a:p>
              <a:pPr algn="ctr">
                <a:buNone/>
              </a:pPr>
              <a:r>
                <a:rPr kumimoji="1" lang="zh-CN" altLang="en-US" sz="1800" b="1" dirty="0">
                  <a:solidFill>
                    <a:schemeClr val="tx2"/>
                  </a:solidFill>
                  <a:latin typeface="+mn-ea"/>
                  <a:ea typeface="+mn-ea"/>
                </a:rPr>
                <a:t>导出接口描述和</a:t>
              </a:r>
            </a:p>
            <a:p>
              <a:pPr algn="ctr">
                <a:buNone/>
              </a:pPr>
              <a:r>
                <a:rPr kumimoji="1" lang="zh-CN" altLang="en-US" sz="1800" b="1" dirty="0">
                  <a:solidFill>
                    <a:schemeClr val="tx2"/>
                  </a:solidFill>
                  <a:latin typeface="+mn-ea"/>
                  <a:ea typeface="+mn-ea"/>
                </a:rPr>
                <a:t>全程数据结构</a:t>
              </a:r>
            </a:p>
          </p:txBody>
        </p:sp>
        <p:grpSp>
          <p:nvGrpSpPr>
            <p:cNvPr id="19" name="Group 17"/>
            <p:cNvGrpSpPr>
              <a:grpSpLocks/>
            </p:cNvGrpSpPr>
            <p:nvPr/>
          </p:nvGrpSpPr>
          <p:grpSpPr bwMode="auto">
            <a:xfrm>
              <a:off x="2287" y="3404"/>
              <a:ext cx="816" cy="314"/>
              <a:chOff x="4706" y="5445"/>
              <a:chExt cx="1361" cy="581"/>
            </a:xfrm>
          </p:grpSpPr>
          <p:sp>
            <p:nvSpPr>
              <p:cNvPr id="47" name="AutoShape 18"/>
              <p:cNvSpPr>
                <a:spLocks noChangeArrowheads="1"/>
              </p:cNvSpPr>
              <p:nvPr/>
            </p:nvSpPr>
            <p:spPr bwMode="auto">
              <a:xfrm>
                <a:off x="4706" y="5445"/>
                <a:ext cx="1361" cy="567"/>
              </a:xfrm>
              <a:prstGeom prst="diamond">
                <a:avLst/>
              </a:prstGeom>
              <a:noFill/>
              <a:ln w="9525">
                <a:solidFill>
                  <a:srgbClr val="000000"/>
                </a:solidFill>
                <a:miter lim="800000"/>
                <a:headEnd/>
                <a:tailEnd/>
              </a:ln>
            </p:spPr>
            <p:txBody>
              <a:bodyPr/>
              <a:lstStyle/>
              <a:p>
                <a:endParaRPr lang="zh-CN" altLang="en-US" sz="1800">
                  <a:solidFill>
                    <a:schemeClr val="tx2"/>
                  </a:solidFill>
                  <a:latin typeface="+mn-ea"/>
                  <a:ea typeface="+mn-ea"/>
                </a:endParaRPr>
              </a:p>
            </p:txBody>
          </p:sp>
          <p:sp>
            <p:nvSpPr>
              <p:cNvPr id="48" name="Text Box 19"/>
              <p:cNvSpPr txBox="1">
                <a:spLocks noChangeArrowheads="1"/>
              </p:cNvSpPr>
              <p:nvPr/>
            </p:nvSpPr>
            <p:spPr bwMode="auto">
              <a:xfrm>
                <a:off x="4914" y="5558"/>
                <a:ext cx="907" cy="468"/>
              </a:xfrm>
              <a:prstGeom prst="rect">
                <a:avLst/>
              </a:prstGeom>
              <a:noFill/>
              <a:ln w="9525">
                <a:noFill/>
                <a:miter lim="800000"/>
                <a:headEnd/>
                <a:tailEnd/>
              </a:ln>
            </p:spPr>
            <p:txBody>
              <a:bodyPr lIns="18000" tIns="10800" rIns="18000" bIns="10800"/>
              <a:lstStyle/>
              <a:p>
                <a:pPr algn="ctr">
                  <a:buNone/>
                </a:pPr>
                <a:r>
                  <a:rPr kumimoji="1" lang="zh-CN" altLang="en-US" sz="1800" b="1" dirty="0">
                    <a:solidFill>
                      <a:schemeClr val="tx2"/>
                    </a:solidFill>
                    <a:latin typeface="+mn-ea"/>
                    <a:ea typeface="+mn-ea"/>
                  </a:rPr>
                  <a:t>复 查</a:t>
                </a:r>
              </a:p>
            </p:txBody>
          </p:sp>
        </p:grpSp>
        <p:sp>
          <p:nvSpPr>
            <p:cNvPr id="20" name="Text Box 20"/>
            <p:cNvSpPr txBox="1">
              <a:spLocks noChangeArrowheads="1"/>
            </p:cNvSpPr>
            <p:nvPr/>
          </p:nvSpPr>
          <p:spPr bwMode="auto">
            <a:xfrm>
              <a:off x="2287" y="3833"/>
              <a:ext cx="816" cy="245"/>
            </a:xfrm>
            <a:prstGeom prst="rect">
              <a:avLst/>
            </a:prstGeom>
            <a:noFill/>
            <a:ln w="9525">
              <a:solidFill>
                <a:srgbClr val="000000"/>
              </a:solidFill>
              <a:miter lim="800000"/>
              <a:headEnd/>
              <a:tailEnd/>
            </a:ln>
          </p:spPr>
          <p:txBody>
            <a:bodyPr lIns="18000" tIns="46800" rIns="18000" bIns="10800"/>
            <a:lstStyle/>
            <a:p>
              <a:pPr algn="ctr">
                <a:buNone/>
              </a:pPr>
              <a:r>
                <a:rPr kumimoji="1" lang="zh-CN" altLang="en-US" sz="1800" b="1" dirty="0">
                  <a:solidFill>
                    <a:schemeClr val="tx2"/>
                  </a:solidFill>
                  <a:latin typeface="+mn-ea"/>
                  <a:ea typeface="+mn-ea"/>
                </a:rPr>
                <a:t>详细设计</a:t>
              </a:r>
            </a:p>
          </p:txBody>
        </p:sp>
        <p:sp>
          <p:nvSpPr>
            <p:cNvPr id="23" name="Line 27"/>
            <p:cNvSpPr>
              <a:spLocks noChangeShapeType="1"/>
            </p:cNvSpPr>
            <p:nvPr/>
          </p:nvSpPr>
          <p:spPr bwMode="auto">
            <a:xfrm>
              <a:off x="1930" y="1904"/>
              <a:ext cx="0" cy="92"/>
            </a:xfrm>
            <a:prstGeom prst="line">
              <a:avLst/>
            </a:prstGeom>
            <a:noFill/>
            <a:ln w="9525">
              <a:solidFill>
                <a:srgbClr val="000000"/>
              </a:solidFill>
              <a:round/>
              <a:headEnd/>
              <a:tailEnd type="arrow" w="sm" len="sm"/>
            </a:ln>
          </p:spPr>
          <p:txBody>
            <a:bodyPr/>
            <a:lstStyle/>
            <a:p>
              <a:endParaRPr lang="zh-CN" altLang="en-US" sz="1800">
                <a:solidFill>
                  <a:schemeClr val="tx2"/>
                </a:solidFill>
                <a:latin typeface="+mn-ea"/>
                <a:ea typeface="+mn-ea"/>
              </a:endParaRPr>
            </a:p>
          </p:txBody>
        </p:sp>
        <p:sp>
          <p:nvSpPr>
            <p:cNvPr id="24" name="Line 28"/>
            <p:cNvSpPr>
              <a:spLocks noChangeShapeType="1"/>
            </p:cNvSpPr>
            <p:nvPr/>
          </p:nvSpPr>
          <p:spPr bwMode="auto">
            <a:xfrm>
              <a:off x="3460" y="1904"/>
              <a:ext cx="0" cy="92"/>
            </a:xfrm>
            <a:prstGeom prst="line">
              <a:avLst/>
            </a:prstGeom>
            <a:noFill/>
            <a:ln w="9525">
              <a:solidFill>
                <a:srgbClr val="000000"/>
              </a:solidFill>
              <a:round/>
              <a:headEnd/>
              <a:tailEnd type="arrow" w="sm" len="sm"/>
            </a:ln>
          </p:spPr>
          <p:txBody>
            <a:bodyPr/>
            <a:lstStyle/>
            <a:p>
              <a:endParaRPr lang="zh-CN" altLang="en-US" sz="1800">
                <a:solidFill>
                  <a:schemeClr val="tx2"/>
                </a:solidFill>
                <a:latin typeface="+mn-ea"/>
                <a:ea typeface="+mn-ea"/>
              </a:endParaRPr>
            </a:p>
          </p:txBody>
        </p:sp>
        <p:sp>
          <p:nvSpPr>
            <p:cNvPr id="25" name="Line 29"/>
            <p:cNvSpPr>
              <a:spLocks noChangeShapeType="1"/>
            </p:cNvSpPr>
            <p:nvPr/>
          </p:nvSpPr>
          <p:spPr bwMode="auto">
            <a:xfrm>
              <a:off x="1930" y="2363"/>
              <a:ext cx="1530" cy="0"/>
            </a:xfrm>
            <a:prstGeom prst="line">
              <a:avLst/>
            </a:prstGeom>
            <a:noFill/>
            <a:ln w="9525">
              <a:solidFill>
                <a:srgbClr val="000000"/>
              </a:solidFill>
              <a:round/>
              <a:headEnd/>
              <a:tailEnd/>
            </a:ln>
          </p:spPr>
          <p:txBody>
            <a:bodyPr/>
            <a:lstStyle/>
            <a:p>
              <a:endParaRPr lang="zh-CN" altLang="en-US" sz="1800">
                <a:solidFill>
                  <a:schemeClr val="tx2"/>
                </a:solidFill>
                <a:latin typeface="+mn-ea"/>
                <a:ea typeface="+mn-ea"/>
              </a:endParaRPr>
            </a:p>
          </p:txBody>
        </p:sp>
        <p:sp>
          <p:nvSpPr>
            <p:cNvPr id="26" name="Line 30"/>
            <p:cNvSpPr>
              <a:spLocks noChangeShapeType="1"/>
            </p:cNvSpPr>
            <p:nvPr/>
          </p:nvSpPr>
          <p:spPr bwMode="auto">
            <a:xfrm>
              <a:off x="1930" y="2241"/>
              <a:ext cx="0" cy="123"/>
            </a:xfrm>
            <a:prstGeom prst="line">
              <a:avLst/>
            </a:prstGeom>
            <a:noFill/>
            <a:ln w="9525">
              <a:solidFill>
                <a:srgbClr val="000000"/>
              </a:solidFill>
              <a:round/>
              <a:headEnd/>
              <a:tailEnd/>
            </a:ln>
          </p:spPr>
          <p:txBody>
            <a:bodyPr/>
            <a:lstStyle/>
            <a:p>
              <a:endParaRPr lang="zh-CN" altLang="en-US" sz="1800">
                <a:solidFill>
                  <a:schemeClr val="tx2"/>
                </a:solidFill>
                <a:latin typeface="+mn-ea"/>
                <a:ea typeface="+mn-ea"/>
              </a:endParaRPr>
            </a:p>
          </p:txBody>
        </p:sp>
        <p:sp>
          <p:nvSpPr>
            <p:cNvPr id="27" name="Line 31"/>
            <p:cNvSpPr>
              <a:spLocks noChangeShapeType="1"/>
            </p:cNvSpPr>
            <p:nvPr/>
          </p:nvSpPr>
          <p:spPr bwMode="auto">
            <a:xfrm>
              <a:off x="3460" y="2241"/>
              <a:ext cx="0" cy="123"/>
            </a:xfrm>
            <a:prstGeom prst="line">
              <a:avLst/>
            </a:prstGeom>
            <a:noFill/>
            <a:ln w="9525">
              <a:solidFill>
                <a:srgbClr val="000000"/>
              </a:solidFill>
              <a:round/>
              <a:headEnd/>
              <a:tailEnd/>
            </a:ln>
          </p:spPr>
          <p:txBody>
            <a:bodyPr/>
            <a:lstStyle/>
            <a:p>
              <a:endParaRPr lang="zh-CN" altLang="en-US" sz="1800">
                <a:solidFill>
                  <a:schemeClr val="tx2"/>
                </a:solidFill>
                <a:latin typeface="+mn-ea"/>
                <a:ea typeface="+mn-ea"/>
              </a:endParaRPr>
            </a:p>
          </p:txBody>
        </p:sp>
        <p:sp>
          <p:nvSpPr>
            <p:cNvPr id="28" name="Line 32"/>
            <p:cNvSpPr>
              <a:spLocks noChangeShapeType="1"/>
            </p:cNvSpPr>
            <p:nvPr/>
          </p:nvSpPr>
          <p:spPr bwMode="auto">
            <a:xfrm>
              <a:off x="2695" y="2363"/>
              <a:ext cx="0" cy="123"/>
            </a:xfrm>
            <a:prstGeom prst="line">
              <a:avLst/>
            </a:prstGeom>
            <a:noFill/>
            <a:ln w="9525">
              <a:solidFill>
                <a:srgbClr val="000000"/>
              </a:solidFill>
              <a:round/>
              <a:headEnd/>
              <a:tailEnd type="arrow" w="sm" len="sm"/>
            </a:ln>
          </p:spPr>
          <p:txBody>
            <a:bodyPr/>
            <a:lstStyle/>
            <a:p>
              <a:endParaRPr lang="zh-CN" altLang="en-US" sz="1800">
                <a:solidFill>
                  <a:schemeClr val="tx2"/>
                </a:solidFill>
                <a:latin typeface="+mn-ea"/>
                <a:ea typeface="+mn-ea"/>
              </a:endParaRPr>
            </a:p>
          </p:txBody>
        </p:sp>
        <p:sp>
          <p:nvSpPr>
            <p:cNvPr id="29" name="Line 33"/>
            <p:cNvSpPr>
              <a:spLocks noChangeShapeType="1"/>
            </p:cNvSpPr>
            <p:nvPr/>
          </p:nvSpPr>
          <p:spPr bwMode="auto">
            <a:xfrm>
              <a:off x="2695" y="2822"/>
              <a:ext cx="0" cy="92"/>
            </a:xfrm>
            <a:prstGeom prst="line">
              <a:avLst/>
            </a:prstGeom>
            <a:noFill/>
            <a:ln w="9525">
              <a:solidFill>
                <a:srgbClr val="000000"/>
              </a:solidFill>
              <a:round/>
              <a:headEnd/>
              <a:tailEnd type="arrow" w="sm" len="sm"/>
            </a:ln>
          </p:spPr>
          <p:txBody>
            <a:bodyPr/>
            <a:lstStyle/>
            <a:p>
              <a:endParaRPr lang="zh-CN" altLang="en-US" sz="1800">
                <a:solidFill>
                  <a:schemeClr val="tx2"/>
                </a:solidFill>
                <a:latin typeface="+mn-ea"/>
                <a:ea typeface="+mn-ea"/>
              </a:endParaRPr>
            </a:p>
          </p:txBody>
        </p:sp>
        <p:sp>
          <p:nvSpPr>
            <p:cNvPr id="30" name="Line 34"/>
            <p:cNvSpPr>
              <a:spLocks noChangeShapeType="1"/>
            </p:cNvSpPr>
            <p:nvPr/>
          </p:nvSpPr>
          <p:spPr bwMode="auto">
            <a:xfrm>
              <a:off x="2695" y="3252"/>
              <a:ext cx="0" cy="153"/>
            </a:xfrm>
            <a:prstGeom prst="line">
              <a:avLst/>
            </a:prstGeom>
            <a:noFill/>
            <a:ln w="9525">
              <a:solidFill>
                <a:srgbClr val="000000"/>
              </a:solidFill>
              <a:round/>
              <a:headEnd/>
              <a:tailEnd type="arrow" w="sm" len="sm"/>
            </a:ln>
          </p:spPr>
          <p:txBody>
            <a:bodyPr/>
            <a:lstStyle/>
            <a:p>
              <a:endParaRPr lang="zh-CN" altLang="en-US" sz="1800">
                <a:solidFill>
                  <a:schemeClr val="tx2"/>
                </a:solidFill>
                <a:latin typeface="+mn-ea"/>
                <a:ea typeface="+mn-ea"/>
              </a:endParaRPr>
            </a:p>
          </p:txBody>
        </p:sp>
        <p:sp>
          <p:nvSpPr>
            <p:cNvPr id="31" name="Line 35"/>
            <p:cNvSpPr>
              <a:spLocks noChangeShapeType="1"/>
            </p:cNvSpPr>
            <p:nvPr/>
          </p:nvSpPr>
          <p:spPr bwMode="auto">
            <a:xfrm>
              <a:off x="2695" y="3710"/>
              <a:ext cx="0" cy="123"/>
            </a:xfrm>
            <a:prstGeom prst="line">
              <a:avLst/>
            </a:prstGeom>
            <a:noFill/>
            <a:ln w="9525">
              <a:solidFill>
                <a:srgbClr val="000000"/>
              </a:solidFill>
              <a:round/>
              <a:headEnd/>
              <a:tailEnd type="arrow" w="sm" len="sm"/>
            </a:ln>
          </p:spPr>
          <p:txBody>
            <a:bodyPr/>
            <a:lstStyle/>
            <a:p>
              <a:endParaRPr lang="zh-CN" altLang="en-US" sz="1800">
                <a:solidFill>
                  <a:schemeClr val="tx2"/>
                </a:solidFill>
                <a:latin typeface="+mn-ea"/>
                <a:ea typeface="+mn-ea"/>
              </a:endParaRPr>
            </a:p>
          </p:txBody>
        </p:sp>
        <p:grpSp>
          <p:nvGrpSpPr>
            <p:cNvPr id="32" name="Group 36"/>
            <p:cNvGrpSpPr>
              <a:grpSpLocks/>
            </p:cNvGrpSpPr>
            <p:nvPr/>
          </p:nvGrpSpPr>
          <p:grpSpPr bwMode="auto">
            <a:xfrm>
              <a:off x="3491" y="2424"/>
              <a:ext cx="863" cy="758"/>
              <a:chOff x="6714" y="7686"/>
              <a:chExt cx="1440" cy="1404"/>
            </a:xfrm>
          </p:grpSpPr>
          <p:sp>
            <p:nvSpPr>
              <p:cNvPr id="40" name="Text Box 37"/>
              <p:cNvSpPr txBox="1">
                <a:spLocks noChangeArrowheads="1"/>
              </p:cNvSpPr>
              <p:nvPr/>
            </p:nvSpPr>
            <p:spPr bwMode="auto">
              <a:xfrm>
                <a:off x="6804" y="8564"/>
                <a:ext cx="1270" cy="454"/>
              </a:xfrm>
              <a:prstGeom prst="rect">
                <a:avLst/>
              </a:prstGeom>
              <a:noFill/>
              <a:ln w="9525">
                <a:noFill/>
                <a:miter lim="800000"/>
                <a:headEnd/>
                <a:tailEnd/>
              </a:ln>
            </p:spPr>
            <p:txBody>
              <a:bodyPr lIns="18000" rIns="18000" bIns="10800"/>
              <a:lstStyle/>
              <a:p>
                <a:pPr algn="ctr">
                  <a:buNone/>
                </a:pPr>
                <a:r>
                  <a:rPr kumimoji="1" lang="zh-CN" altLang="en-US" sz="1800" b="1" dirty="0">
                    <a:solidFill>
                      <a:schemeClr val="tx2"/>
                    </a:solidFill>
                    <a:latin typeface="+mn-ea"/>
                    <a:ea typeface="+mn-ea"/>
                  </a:rPr>
                  <a:t>变换分析</a:t>
                </a:r>
              </a:p>
            </p:txBody>
          </p:sp>
          <p:sp>
            <p:nvSpPr>
              <p:cNvPr id="41" name="Oval 38"/>
              <p:cNvSpPr>
                <a:spLocks noChangeArrowheads="1"/>
              </p:cNvSpPr>
              <p:nvPr/>
            </p:nvSpPr>
            <p:spPr bwMode="auto">
              <a:xfrm>
                <a:off x="6714" y="8466"/>
                <a:ext cx="1440" cy="624"/>
              </a:xfrm>
              <a:prstGeom prst="ellipse">
                <a:avLst/>
              </a:prstGeom>
              <a:noFill/>
              <a:ln w="9525">
                <a:solidFill>
                  <a:srgbClr val="000000"/>
                </a:solidFill>
                <a:round/>
                <a:headEnd/>
                <a:tailEnd/>
              </a:ln>
            </p:spPr>
            <p:txBody>
              <a:bodyPr/>
              <a:lstStyle/>
              <a:p>
                <a:endParaRPr lang="zh-CN" altLang="en-US" sz="1800">
                  <a:solidFill>
                    <a:schemeClr val="tx2"/>
                  </a:solidFill>
                  <a:latin typeface="+mn-ea"/>
                  <a:ea typeface="+mn-ea"/>
                </a:endParaRPr>
              </a:p>
            </p:txBody>
          </p:sp>
          <p:sp>
            <p:nvSpPr>
              <p:cNvPr id="42" name="Freeform 39"/>
              <p:cNvSpPr>
                <a:spLocks/>
              </p:cNvSpPr>
              <p:nvPr/>
            </p:nvSpPr>
            <p:spPr bwMode="auto">
              <a:xfrm>
                <a:off x="6894" y="7686"/>
                <a:ext cx="630" cy="780"/>
              </a:xfrm>
              <a:custGeom>
                <a:avLst/>
                <a:gdLst/>
                <a:ahLst/>
                <a:cxnLst>
                  <a:cxn ang="0">
                    <a:pos x="540" y="780"/>
                  </a:cxn>
                  <a:cxn ang="0">
                    <a:pos x="540" y="468"/>
                  </a:cxn>
                  <a:cxn ang="0">
                    <a:pos x="0" y="0"/>
                  </a:cxn>
                </a:cxnLst>
                <a:rect l="0" t="0" r="r" b="b"/>
                <a:pathLst>
                  <a:path w="630" h="780">
                    <a:moveTo>
                      <a:pt x="540" y="780"/>
                    </a:moveTo>
                    <a:cubicBezTo>
                      <a:pt x="585" y="689"/>
                      <a:pt x="630" y="598"/>
                      <a:pt x="540" y="468"/>
                    </a:cubicBezTo>
                    <a:cubicBezTo>
                      <a:pt x="450" y="338"/>
                      <a:pt x="225" y="169"/>
                      <a:pt x="0" y="0"/>
                    </a:cubicBezTo>
                  </a:path>
                </a:pathLst>
              </a:custGeom>
              <a:noFill/>
              <a:ln w="9525">
                <a:solidFill>
                  <a:srgbClr val="000000"/>
                </a:solidFill>
                <a:round/>
                <a:headEnd/>
                <a:tailEnd type="arrow" w="sm" len="med"/>
              </a:ln>
            </p:spPr>
            <p:txBody>
              <a:bodyPr/>
              <a:lstStyle/>
              <a:p>
                <a:endParaRPr lang="zh-CN" altLang="en-US" sz="1800">
                  <a:solidFill>
                    <a:schemeClr val="tx2"/>
                  </a:solidFill>
                  <a:latin typeface="+mn-ea"/>
                  <a:ea typeface="+mn-ea"/>
                </a:endParaRPr>
              </a:p>
            </p:txBody>
          </p:sp>
        </p:grpSp>
        <p:grpSp>
          <p:nvGrpSpPr>
            <p:cNvPr id="33" name="Group 40"/>
            <p:cNvGrpSpPr>
              <a:grpSpLocks/>
            </p:cNvGrpSpPr>
            <p:nvPr/>
          </p:nvGrpSpPr>
          <p:grpSpPr bwMode="auto">
            <a:xfrm>
              <a:off x="1008" y="2424"/>
              <a:ext cx="864" cy="758"/>
              <a:chOff x="2574" y="7713"/>
              <a:chExt cx="1440" cy="1404"/>
            </a:xfrm>
          </p:grpSpPr>
          <p:sp>
            <p:nvSpPr>
              <p:cNvPr id="37" name="Text Box 41"/>
              <p:cNvSpPr txBox="1">
                <a:spLocks noChangeArrowheads="1"/>
              </p:cNvSpPr>
              <p:nvPr/>
            </p:nvSpPr>
            <p:spPr bwMode="auto">
              <a:xfrm>
                <a:off x="2664" y="8591"/>
                <a:ext cx="1270" cy="454"/>
              </a:xfrm>
              <a:prstGeom prst="rect">
                <a:avLst/>
              </a:prstGeom>
              <a:noFill/>
              <a:ln w="9525">
                <a:noFill/>
                <a:miter lim="800000"/>
                <a:headEnd/>
                <a:tailEnd/>
              </a:ln>
            </p:spPr>
            <p:txBody>
              <a:bodyPr lIns="18000" rIns="18000" bIns="10800"/>
              <a:lstStyle/>
              <a:p>
                <a:pPr algn="ctr">
                  <a:buNone/>
                </a:pPr>
                <a:r>
                  <a:rPr kumimoji="1" lang="zh-CN" altLang="en-US" sz="1800" b="1" dirty="0">
                    <a:solidFill>
                      <a:schemeClr val="tx2"/>
                    </a:solidFill>
                    <a:latin typeface="+mn-ea"/>
                    <a:ea typeface="+mn-ea"/>
                  </a:rPr>
                  <a:t>事务分析</a:t>
                </a:r>
              </a:p>
            </p:txBody>
          </p:sp>
          <p:sp>
            <p:nvSpPr>
              <p:cNvPr id="38" name="Oval 42"/>
              <p:cNvSpPr>
                <a:spLocks noChangeArrowheads="1"/>
              </p:cNvSpPr>
              <p:nvPr/>
            </p:nvSpPr>
            <p:spPr bwMode="auto">
              <a:xfrm>
                <a:off x="2574" y="8493"/>
                <a:ext cx="1440" cy="624"/>
              </a:xfrm>
              <a:prstGeom prst="ellipse">
                <a:avLst/>
              </a:prstGeom>
              <a:noFill/>
              <a:ln w="9525">
                <a:solidFill>
                  <a:srgbClr val="000000"/>
                </a:solidFill>
                <a:round/>
                <a:headEnd/>
                <a:tailEnd/>
              </a:ln>
            </p:spPr>
            <p:txBody>
              <a:bodyPr/>
              <a:lstStyle/>
              <a:p>
                <a:endParaRPr lang="zh-CN" altLang="en-US" sz="1800">
                  <a:solidFill>
                    <a:schemeClr val="tx2"/>
                  </a:solidFill>
                  <a:latin typeface="+mn-ea"/>
                  <a:ea typeface="+mn-ea"/>
                </a:endParaRPr>
              </a:p>
            </p:txBody>
          </p:sp>
          <p:sp>
            <p:nvSpPr>
              <p:cNvPr id="39" name="Freeform 43"/>
              <p:cNvSpPr>
                <a:spLocks/>
              </p:cNvSpPr>
              <p:nvPr/>
            </p:nvSpPr>
            <p:spPr bwMode="auto">
              <a:xfrm flipH="1">
                <a:off x="3232" y="7713"/>
                <a:ext cx="630" cy="780"/>
              </a:xfrm>
              <a:custGeom>
                <a:avLst/>
                <a:gdLst/>
                <a:ahLst/>
                <a:cxnLst>
                  <a:cxn ang="0">
                    <a:pos x="540" y="780"/>
                  </a:cxn>
                  <a:cxn ang="0">
                    <a:pos x="540" y="468"/>
                  </a:cxn>
                  <a:cxn ang="0">
                    <a:pos x="0" y="0"/>
                  </a:cxn>
                </a:cxnLst>
                <a:rect l="0" t="0" r="r" b="b"/>
                <a:pathLst>
                  <a:path w="630" h="780">
                    <a:moveTo>
                      <a:pt x="540" y="780"/>
                    </a:moveTo>
                    <a:cubicBezTo>
                      <a:pt x="585" y="689"/>
                      <a:pt x="630" y="598"/>
                      <a:pt x="540" y="468"/>
                    </a:cubicBezTo>
                    <a:cubicBezTo>
                      <a:pt x="450" y="338"/>
                      <a:pt x="225" y="169"/>
                      <a:pt x="0" y="0"/>
                    </a:cubicBezTo>
                  </a:path>
                </a:pathLst>
              </a:custGeom>
              <a:noFill/>
              <a:ln w="9525">
                <a:solidFill>
                  <a:srgbClr val="000000"/>
                </a:solidFill>
                <a:round/>
                <a:headEnd/>
                <a:tailEnd type="arrow" w="sm" len="med"/>
              </a:ln>
            </p:spPr>
            <p:txBody>
              <a:bodyPr/>
              <a:lstStyle/>
              <a:p>
                <a:endParaRPr lang="zh-CN" altLang="en-US" sz="1800">
                  <a:solidFill>
                    <a:schemeClr val="tx2"/>
                  </a:solidFill>
                  <a:latin typeface="+mn-ea"/>
                  <a:ea typeface="+mn-ea"/>
                </a:endParaRPr>
              </a:p>
            </p:txBody>
          </p:sp>
        </p:grpSp>
        <p:sp>
          <p:nvSpPr>
            <p:cNvPr id="34" name="Line 44"/>
            <p:cNvSpPr>
              <a:spLocks noChangeShapeType="1"/>
            </p:cNvSpPr>
            <p:nvPr/>
          </p:nvSpPr>
          <p:spPr bwMode="auto">
            <a:xfrm>
              <a:off x="3103" y="3557"/>
              <a:ext cx="1700" cy="0"/>
            </a:xfrm>
            <a:prstGeom prst="line">
              <a:avLst/>
            </a:prstGeom>
            <a:noFill/>
            <a:ln w="9525">
              <a:solidFill>
                <a:srgbClr val="000000"/>
              </a:solidFill>
              <a:round/>
              <a:headEnd/>
              <a:tailEnd/>
            </a:ln>
          </p:spPr>
          <p:txBody>
            <a:bodyPr/>
            <a:lstStyle/>
            <a:p>
              <a:endParaRPr lang="zh-CN" altLang="en-US" sz="1800">
                <a:solidFill>
                  <a:schemeClr val="tx2"/>
                </a:solidFill>
                <a:latin typeface="+mn-ea"/>
                <a:ea typeface="+mn-ea"/>
              </a:endParaRPr>
            </a:p>
          </p:txBody>
        </p:sp>
        <p:sp>
          <p:nvSpPr>
            <p:cNvPr id="35" name="Line 45"/>
            <p:cNvSpPr>
              <a:spLocks noChangeShapeType="1"/>
            </p:cNvSpPr>
            <p:nvPr/>
          </p:nvSpPr>
          <p:spPr bwMode="auto">
            <a:xfrm>
              <a:off x="4803" y="1122"/>
              <a:ext cx="0" cy="2435"/>
            </a:xfrm>
            <a:prstGeom prst="line">
              <a:avLst/>
            </a:prstGeom>
            <a:noFill/>
            <a:ln w="9525">
              <a:solidFill>
                <a:srgbClr val="000000"/>
              </a:solidFill>
              <a:round/>
              <a:headEnd/>
              <a:tailEnd/>
            </a:ln>
          </p:spPr>
          <p:txBody>
            <a:bodyPr/>
            <a:lstStyle/>
            <a:p>
              <a:endParaRPr lang="zh-CN" altLang="en-US" sz="1800">
                <a:solidFill>
                  <a:schemeClr val="tx2"/>
                </a:solidFill>
                <a:latin typeface="+mn-ea"/>
                <a:ea typeface="+mn-ea"/>
              </a:endParaRPr>
            </a:p>
          </p:txBody>
        </p:sp>
        <p:sp>
          <p:nvSpPr>
            <p:cNvPr id="36" name="Line 46"/>
            <p:cNvSpPr>
              <a:spLocks noChangeShapeType="1"/>
            </p:cNvSpPr>
            <p:nvPr/>
          </p:nvSpPr>
          <p:spPr bwMode="auto">
            <a:xfrm>
              <a:off x="2695" y="1122"/>
              <a:ext cx="2108" cy="0"/>
            </a:xfrm>
            <a:prstGeom prst="line">
              <a:avLst/>
            </a:prstGeom>
            <a:noFill/>
            <a:ln w="9525">
              <a:solidFill>
                <a:srgbClr val="000000"/>
              </a:solidFill>
              <a:round/>
              <a:headEnd type="arrow" w="sm" len="sm"/>
              <a:tailEnd/>
            </a:ln>
          </p:spPr>
          <p:txBody>
            <a:bodyPr/>
            <a:lstStyle/>
            <a:p>
              <a:endParaRPr lang="zh-CN" altLang="en-US" sz="1800">
                <a:solidFill>
                  <a:schemeClr val="tx2"/>
                </a:solidFill>
                <a:latin typeface="+mn-ea"/>
                <a:ea typeface="+mn-ea"/>
              </a:endParaRPr>
            </a:p>
          </p:txBody>
        </p:sp>
      </p:grpSp>
      <p:sp>
        <p:nvSpPr>
          <p:cNvPr id="51" name="Line 22"/>
          <p:cNvSpPr>
            <a:spLocks noChangeShapeType="1"/>
          </p:cNvSpPr>
          <p:nvPr/>
        </p:nvSpPr>
        <p:spPr bwMode="auto">
          <a:xfrm>
            <a:off x="3929058" y="1071546"/>
            <a:ext cx="671573" cy="0"/>
          </a:xfrm>
          <a:prstGeom prst="line">
            <a:avLst/>
          </a:prstGeom>
          <a:noFill/>
          <a:ln w="9525">
            <a:solidFill>
              <a:srgbClr val="000000"/>
            </a:solidFill>
            <a:round/>
            <a:headEnd/>
            <a:tailEnd/>
          </a:ln>
        </p:spPr>
        <p:txBody>
          <a:bodyPr/>
          <a:lstStyle/>
          <a:p>
            <a:endParaRPr lang="zh-CN" altLang="en-US"/>
          </a:p>
        </p:txBody>
      </p:sp>
      <p:sp>
        <p:nvSpPr>
          <p:cNvPr id="52" name="Line 23"/>
          <p:cNvSpPr>
            <a:spLocks noChangeShapeType="1"/>
          </p:cNvSpPr>
          <p:nvPr/>
        </p:nvSpPr>
        <p:spPr bwMode="auto">
          <a:xfrm>
            <a:off x="3929058" y="1071546"/>
            <a:ext cx="0" cy="412881"/>
          </a:xfrm>
          <a:prstGeom prst="line">
            <a:avLst/>
          </a:prstGeom>
          <a:noFill/>
          <a:ln w="9525">
            <a:solidFill>
              <a:srgbClr val="000000"/>
            </a:solidFill>
            <a:round/>
            <a:headEnd/>
            <a:tailEnd type="arrow" w="sm" len="sm"/>
          </a:ln>
        </p:spPr>
        <p:txBody>
          <a:bodyPr/>
          <a:lstStyle/>
          <a:p>
            <a:endParaRPr lang="zh-CN" altLang="en-US"/>
          </a:p>
        </p:txBody>
      </p:sp>
      <p:sp>
        <p:nvSpPr>
          <p:cNvPr id="53" name="Line 25"/>
          <p:cNvSpPr>
            <a:spLocks noChangeShapeType="1"/>
          </p:cNvSpPr>
          <p:nvPr/>
        </p:nvSpPr>
        <p:spPr bwMode="auto">
          <a:xfrm flipH="1">
            <a:off x="6000760" y="1071546"/>
            <a:ext cx="671573" cy="0"/>
          </a:xfrm>
          <a:prstGeom prst="line">
            <a:avLst/>
          </a:prstGeom>
          <a:noFill/>
          <a:ln w="9525">
            <a:solidFill>
              <a:srgbClr val="000000"/>
            </a:solidFill>
            <a:round/>
            <a:headEnd/>
            <a:tailEnd/>
          </a:ln>
        </p:spPr>
        <p:txBody>
          <a:bodyPr/>
          <a:lstStyle/>
          <a:p>
            <a:endParaRPr lang="zh-CN" altLang="en-US"/>
          </a:p>
        </p:txBody>
      </p:sp>
      <p:sp>
        <p:nvSpPr>
          <p:cNvPr id="55" name="Line 23"/>
          <p:cNvSpPr>
            <a:spLocks noChangeShapeType="1"/>
          </p:cNvSpPr>
          <p:nvPr/>
        </p:nvSpPr>
        <p:spPr bwMode="auto">
          <a:xfrm>
            <a:off x="6643702" y="1071546"/>
            <a:ext cx="0" cy="412881"/>
          </a:xfrm>
          <a:prstGeom prst="line">
            <a:avLst/>
          </a:prstGeom>
          <a:noFill/>
          <a:ln w="9525">
            <a:solidFill>
              <a:srgbClr val="000000"/>
            </a:solidFill>
            <a:round/>
            <a:headEnd/>
            <a:tailEnd type="arrow" w="sm" len="sm"/>
          </a:ln>
        </p:spPr>
        <p:txBody>
          <a:bodyPr/>
          <a:lstStyle/>
          <a:p>
            <a:endParaRPr lang="zh-CN" altLang="en-US"/>
          </a:p>
        </p:txBody>
      </p:sp>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en-US" altLang="zh-CN" dirty="0"/>
              <a:t>5.5.2</a:t>
            </a:r>
            <a:r>
              <a:rPr lang="zh-CN" altLang="en-US" dirty="0"/>
              <a:t>变换分析</a:t>
            </a:r>
          </a:p>
        </p:txBody>
      </p:sp>
      <p:sp>
        <p:nvSpPr>
          <p:cNvPr id="33795" name="内容占位符 2"/>
          <p:cNvSpPr>
            <a:spLocks noGrp="1"/>
          </p:cNvSpPr>
          <p:nvPr>
            <p:ph idx="1"/>
          </p:nvPr>
        </p:nvSpPr>
        <p:spPr>
          <a:xfrm>
            <a:off x="100042" y="1000124"/>
            <a:ext cx="8758238" cy="4643453"/>
          </a:xfrm>
        </p:spPr>
        <p:txBody>
          <a:bodyPr/>
          <a:lstStyle/>
          <a:p>
            <a:pPr eaLnBrk="1" hangingPunct="1"/>
            <a:r>
              <a:rPr lang="zh-CN" altLang="en-US" sz="2400" b="1" dirty="0">
                <a:solidFill>
                  <a:srgbClr val="FF0000"/>
                </a:solidFill>
                <a:latin typeface="+mn-ea"/>
              </a:rPr>
              <a:t>变换分析</a:t>
            </a:r>
            <a:r>
              <a:rPr lang="zh-CN" altLang="en-US" sz="2400" b="1" dirty="0">
                <a:solidFill>
                  <a:schemeClr val="tx2"/>
                </a:solidFill>
                <a:latin typeface="+mn-ea"/>
              </a:rPr>
              <a:t>是一系列设计步骤的总称，经过这些步骤把具有</a:t>
            </a:r>
            <a:r>
              <a:rPr lang="zh-CN" altLang="en-US" sz="2400" b="1" dirty="0">
                <a:solidFill>
                  <a:srgbClr val="FF0000"/>
                </a:solidFill>
                <a:latin typeface="+mn-ea"/>
              </a:rPr>
              <a:t>变换流</a:t>
            </a:r>
            <a:r>
              <a:rPr lang="zh-CN" altLang="en-US" sz="2400" b="1" dirty="0">
                <a:solidFill>
                  <a:schemeClr val="tx2"/>
                </a:solidFill>
                <a:latin typeface="+mn-ea"/>
              </a:rPr>
              <a:t>特点的数据流图按预先确定的模式映射成软件结构．</a:t>
            </a:r>
            <a:endParaRPr lang="en-US" altLang="zh-CN" sz="2400" b="1" dirty="0">
              <a:solidFill>
                <a:schemeClr val="tx2"/>
              </a:solidFill>
              <a:latin typeface="+mn-ea"/>
            </a:endParaRPr>
          </a:p>
          <a:p>
            <a:pPr eaLnBrk="1" hangingPunct="1"/>
            <a:r>
              <a:rPr lang="zh-CN" altLang="en-US" sz="2400" b="1" dirty="0">
                <a:solidFill>
                  <a:schemeClr val="tx2"/>
                </a:solidFill>
                <a:latin typeface="+mn-ea"/>
              </a:rPr>
              <a:t>例子</a:t>
            </a:r>
          </a:p>
          <a:p>
            <a:pPr marL="933450" lvl="1" indent="-476250" eaLnBrk="1" hangingPunct="1">
              <a:spcBef>
                <a:spcPts val="0"/>
              </a:spcBef>
              <a:spcAft>
                <a:spcPts val="0"/>
              </a:spcAft>
              <a:defRPr/>
            </a:pPr>
            <a:r>
              <a:rPr lang="zh-CN" altLang="en-US" sz="1800" b="1" dirty="0">
                <a:solidFill>
                  <a:schemeClr val="tx2"/>
                </a:solidFill>
                <a:latin typeface="+mn-ea"/>
              </a:rPr>
              <a:t>通过模</a:t>
            </a:r>
            <a:r>
              <a:rPr lang="en-US" altLang="zh-CN" sz="1800" b="1" dirty="0">
                <a:solidFill>
                  <a:schemeClr val="tx2"/>
                </a:solidFill>
                <a:latin typeface="+mn-ea"/>
              </a:rPr>
              <a:t>-</a:t>
            </a:r>
            <a:r>
              <a:rPr lang="zh-CN" altLang="en-US" sz="1800" b="1" dirty="0">
                <a:solidFill>
                  <a:schemeClr val="tx2"/>
                </a:solidFill>
                <a:latin typeface="+mn-ea"/>
              </a:rPr>
              <a:t>数转换实现传感器和微处理机</a:t>
            </a:r>
            <a:r>
              <a:rPr lang="zh-CN" altLang="en-US" sz="1800" b="1" dirty="0">
                <a:solidFill>
                  <a:srgbClr val="FF0000"/>
                </a:solidFill>
                <a:latin typeface="+mn-ea"/>
              </a:rPr>
              <a:t>接口</a:t>
            </a:r>
            <a:r>
              <a:rPr lang="zh-CN" altLang="en-US" sz="1800" b="1" dirty="0">
                <a:solidFill>
                  <a:schemeClr val="tx2"/>
                </a:solidFill>
                <a:latin typeface="+mn-ea"/>
              </a:rPr>
              <a:t>。</a:t>
            </a:r>
            <a:endParaRPr lang="en-US" altLang="zh-CN" sz="1800" b="1" dirty="0">
              <a:solidFill>
                <a:schemeClr val="tx2"/>
              </a:solidFill>
              <a:latin typeface="+mn-ea"/>
            </a:endParaRPr>
          </a:p>
          <a:p>
            <a:pPr marL="933450" lvl="1" indent="-476250" eaLnBrk="1" hangingPunct="1">
              <a:spcBef>
                <a:spcPts val="0"/>
              </a:spcBef>
              <a:spcAft>
                <a:spcPts val="0"/>
              </a:spcAft>
              <a:defRPr/>
            </a:pPr>
            <a:r>
              <a:rPr lang="zh-CN" altLang="en-US" sz="1800" b="1" dirty="0">
                <a:solidFill>
                  <a:schemeClr val="tx2"/>
                </a:solidFill>
                <a:latin typeface="+mn-ea"/>
              </a:rPr>
              <a:t>在</a:t>
            </a:r>
            <a:r>
              <a:rPr lang="zh-CN" altLang="en-US" sz="1800" b="1" dirty="0">
                <a:solidFill>
                  <a:srgbClr val="FF0000"/>
                </a:solidFill>
                <a:latin typeface="+mn-ea"/>
              </a:rPr>
              <a:t>发光二极管面板上显示数据</a:t>
            </a:r>
            <a:r>
              <a:rPr lang="zh-CN" altLang="en-US" sz="1800" b="1" dirty="0">
                <a:solidFill>
                  <a:schemeClr val="tx2"/>
                </a:solidFill>
                <a:latin typeface="+mn-ea"/>
              </a:rPr>
              <a:t>。</a:t>
            </a:r>
          </a:p>
          <a:p>
            <a:pPr marL="933450" lvl="1" indent="-476250" eaLnBrk="1" hangingPunct="1">
              <a:spcBef>
                <a:spcPts val="0"/>
              </a:spcBef>
              <a:spcAft>
                <a:spcPts val="0"/>
              </a:spcAft>
              <a:defRPr/>
            </a:pPr>
            <a:r>
              <a:rPr lang="zh-CN" altLang="en-US" sz="1800" b="1" dirty="0">
                <a:solidFill>
                  <a:schemeClr val="tx2"/>
                </a:solidFill>
                <a:latin typeface="+mn-ea"/>
              </a:rPr>
              <a:t>指示行驶的速</a:t>
            </a:r>
            <a:r>
              <a:rPr lang="zh-CN" altLang="en-US" sz="1800" b="1" dirty="0">
                <a:solidFill>
                  <a:srgbClr val="FF0000"/>
                </a:solidFill>
                <a:latin typeface="+mn-ea"/>
              </a:rPr>
              <a:t>度</a:t>
            </a:r>
            <a:r>
              <a:rPr lang="zh-CN" altLang="en-US" sz="1800" b="1" dirty="0">
                <a:solidFill>
                  <a:schemeClr val="tx2"/>
                </a:solidFill>
                <a:latin typeface="+mn-ea"/>
              </a:rPr>
              <a:t>（每小时英里数</a:t>
            </a:r>
            <a:r>
              <a:rPr lang="en-US" altLang="zh-CN" sz="1800" b="1" dirty="0">
                <a:solidFill>
                  <a:schemeClr val="tx2"/>
                </a:solidFill>
                <a:latin typeface="+mn-ea"/>
              </a:rPr>
              <a:t>mph</a:t>
            </a:r>
            <a:r>
              <a:rPr lang="zh-CN" altLang="en-US" sz="1800" b="1" dirty="0">
                <a:solidFill>
                  <a:schemeClr val="tx2"/>
                </a:solidFill>
                <a:latin typeface="+mn-ea"/>
              </a:rPr>
              <a:t>），行驶的</a:t>
            </a:r>
            <a:r>
              <a:rPr lang="zh-CN" altLang="en-US" sz="1800" b="1" dirty="0">
                <a:solidFill>
                  <a:srgbClr val="FF0000"/>
                </a:solidFill>
                <a:latin typeface="+mn-ea"/>
              </a:rPr>
              <a:t>总里程</a:t>
            </a:r>
            <a:r>
              <a:rPr lang="zh-CN" altLang="en-US" sz="1800" b="1" dirty="0">
                <a:solidFill>
                  <a:schemeClr val="tx2"/>
                </a:solidFill>
                <a:latin typeface="+mn-ea"/>
              </a:rPr>
              <a:t>，每加仑油可以行驶的</a:t>
            </a:r>
            <a:r>
              <a:rPr lang="zh-CN" altLang="en-US" sz="1800" b="1" dirty="0">
                <a:solidFill>
                  <a:srgbClr val="FF0000"/>
                </a:solidFill>
                <a:latin typeface="+mn-ea"/>
              </a:rPr>
              <a:t>英里数</a:t>
            </a:r>
            <a:r>
              <a:rPr lang="zh-CN" altLang="en-US" sz="1800" b="1" dirty="0">
                <a:solidFill>
                  <a:schemeClr val="tx2"/>
                </a:solidFill>
                <a:latin typeface="+mn-ea"/>
              </a:rPr>
              <a:t>（</a:t>
            </a:r>
            <a:r>
              <a:rPr lang="en-US" altLang="zh-CN" sz="1800" b="1" dirty="0">
                <a:solidFill>
                  <a:schemeClr val="tx2"/>
                </a:solidFill>
                <a:latin typeface="+mn-ea"/>
              </a:rPr>
              <a:t>mpg</a:t>
            </a:r>
            <a:r>
              <a:rPr lang="zh-CN" altLang="en-US" sz="1800" b="1" dirty="0">
                <a:solidFill>
                  <a:schemeClr val="tx2"/>
                </a:solidFill>
                <a:latin typeface="+mn-ea"/>
              </a:rPr>
              <a:t>）。</a:t>
            </a:r>
          </a:p>
          <a:p>
            <a:pPr marL="933450" lvl="1" indent="-476250" eaLnBrk="1" hangingPunct="1">
              <a:spcBef>
                <a:spcPts val="0"/>
              </a:spcBef>
              <a:spcAft>
                <a:spcPts val="0"/>
              </a:spcAft>
              <a:defRPr/>
            </a:pPr>
            <a:r>
              <a:rPr lang="zh-CN" altLang="en-US" sz="1800" b="1" dirty="0">
                <a:solidFill>
                  <a:schemeClr val="tx2"/>
                </a:solidFill>
                <a:latin typeface="+mn-ea"/>
              </a:rPr>
              <a:t>指示汽车是在</a:t>
            </a:r>
            <a:r>
              <a:rPr lang="zh-CN" altLang="en-US" sz="1800" b="1" dirty="0">
                <a:solidFill>
                  <a:srgbClr val="FF0000"/>
                </a:solidFill>
                <a:latin typeface="+mn-ea"/>
              </a:rPr>
              <a:t>加速还是在减速</a:t>
            </a:r>
            <a:r>
              <a:rPr lang="zh-CN" altLang="en-US" sz="1800" b="1" dirty="0">
                <a:solidFill>
                  <a:schemeClr val="tx2"/>
                </a:solidFill>
                <a:latin typeface="+mn-ea"/>
              </a:rPr>
              <a:t>。</a:t>
            </a:r>
          </a:p>
          <a:p>
            <a:pPr marL="933450" lvl="1" indent="-476250" eaLnBrk="1" hangingPunct="1">
              <a:spcBef>
                <a:spcPts val="0"/>
              </a:spcBef>
              <a:spcAft>
                <a:spcPts val="0"/>
              </a:spcAft>
              <a:defRPr/>
            </a:pPr>
            <a:r>
              <a:rPr lang="zh-CN" altLang="en-US" sz="1800" b="1" dirty="0">
                <a:solidFill>
                  <a:srgbClr val="FF0000"/>
                </a:solidFill>
                <a:latin typeface="+mn-ea"/>
              </a:rPr>
              <a:t>超速警告</a:t>
            </a:r>
            <a:r>
              <a:rPr lang="zh-CN" altLang="en-US" sz="1800" b="1" dirty="0">
                <a:solidFill>
                  <a:schemeClr val="tx2"/>
                </a:solidFill>
                <a:latin typeface="+mn-ea"/>
              </a:rPr>
              <a:t>：如果车速超过</a:t>
            </a:r>
            <a:r>
              <a:rPr lang="en-US" altLang="zh-CN" sz="1800" b="1" dirty="0">
                <a:solidFill>
                  <a:schemeClr val="tx2"/>
                </a:solidFill>
                <a:latin typeface="+mn-ea"/>
              </a:rPr>
              <a:t>55</a:t>
            </a:r>
            <a:r>
              <a:rPr lang="zh-CN" altLang="en-US" sz="1800" b="1" dirty="0">
                <a:solidFill>
                  <a:schemeClr val="tx2"/>
                </a:solidFill>
                <a:latin typeface="+mn-ea"/>
              </a:rPr>
              <a:t>英里</a:t>
            </a:r>
            <a:r>
              <a:rPr lang="en-US" altLang="zh-CN" sz="1800" b="1" dirty="0">
                <a:solidFill>
                  <a:schemeClr val="tx2"/>
                </a:solidFill>
                <a:latin typeface="+mn-ea"/>
              </a:rPr>
              <a:t>/</a:t>
            </a:r>
            <a:r>
              <a:rPr lang="zh-CN" altLang="en-US" sz="1800" b="1" dirty="0">
                <a:solidFill>
                  <a:schemeClr val="tx2"/>
                </a:solidFill>
                <a:latin typeface="+mn-ea"/>
              </a:rPr>
              <a:t>小时，则发出超速警告铃声。</a:t>
            </a:r>
          </a:p>
          <a:p>
            <a:pPr eaLnBrk="1" hangingPunct="1">
              <a:lnSpc>
                <a:spcPct val="115000"/>
              </a:lnSpc>
            </a:pPr>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pic>
        <p:nvPicPr>
          <p:cNvPr id="4" name="Picture 11" descr="154">
            <a:hlinkClick r:id="rId3"/>
          </p:cNvPr>
          <p:cNvPicPr>
            <a:picLocks noChangeAspect="1" noChangeArrowheads="1"/>
          </p:cNvPicPr>
          <p:nvPr/>
        </p:nvPicPr>
        <p:blipFill>
          <a:blip r:embed="rId4"/>
          <a:srcRect t="4575"/>
          <a:stretch>
            <a:fillRect/>
          </a:stretch>
        </p:blipFill>
        <p:spPr bwMode="auto">
          <a:xfrm>
            <a:off x="3286116" y="3857628"/>
            <a:ext cx="5715000" cy="2781300"/>
          </a:xfrm>
          <a:prstGeom prst="rect">
            <a:avLst/>
          </a:prstGeom>
          <a:noFill/>
        </p:spPr>
      </p:pic>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设计步骤</a:t>
            </a:r>
          </a:p>
        </p:txBody>
      </p:sp>
      <p:sp>
        <p:nvSpPr>
          <p:cNvPr id="33795" name="内容占位符 2"/>
          <p:cNvSpPr>
            <a:spLocks noGrp="1"/>
          </p:cNvSpPr>
          <p:nvPr>
            <p:ph idx="1"/>
          </p:nvPr>
        </p:nvSpPr>
        <p:spPr>
          <a:xfrm>
            <a:off x="100042" y="1000124"/>
            <a:ext cx="8758238" cy="4643453"/>
          </a:xfrm>
        </p:spPr>
        <p:txBody>
          <a:bodyPr/>
          <a:lstStyle/>
          <a:p>
            <a:pPr eaLnBrk="1" hangingPunct="1"/>
            <a:r>
              <a:rPr lang="en-US" altLang="zh-CN" sz="2400" b="1" dirty="0">
                <a:solidFill>
                  <a:schemeClr val="tx2"/>
                </a:solidFill>
                <a:latin typeface="+mn-ea"/>
              </a:rPr>
              <a:t>1</a:t>
            </a:r>
            <a:r>
              <a:rPr lang="zh-CN" altLang="en-US" sz="2400" b="1" dirty="0">
                <a:solidFill>
                  <a:schemeClr val="tx2"/>
                </a:solidFill>
                <a:latin typeface="+mn-ea"/>
              </a:rPr>
              <a:t>、复查基本系统模型。</a:t>
            </a:r>
            <a:endParaRPr lang="en-US" altLang="zh-CN" sz="2400" b="1" dirty="0">
              <a:solidFill>
                <a:schemeClr val="tx2"/>
              </a:solidFill>
              <a:latin typeface="+mn-ea"/>
            </a:endParaRPr>
          </a:p>
          <a:p>
            <a:pPr marL="933450" lvl="1" indent="-476250" eaLnBrk="1" hangingPunct="1">
              <a:lnSpc>
                <a:spcPct val="90000"/>
              </a:lnSpc>
            </a:pPr>
            <a:r>
              <a:rPr lang="zh-CN" altLang="en-US" sz="2400" b="1" dirty="0">
                <a:solidFill>
                  <a:schemeClr val="tx2"/>
                </a:solidFill>
                <a:latin typeface="+mn-ea"/>
              </a:rPr>
              <a:t>确保系统的输入数据和输出数据</a:t>
            </a:r>
            <a:r>
              <a:rPr lang="zh-CN" altLang="en-US" sz="2400" b="1" dirty="0">
                <a:solidFill>
                  <a:srgbClr val="FF0000"/>
                </a:solidFill>
                <a:latin typeface="+mn-ea"/>
              </a:rPr>
              <a:t>符合实际</a:t>
            </a:r>
            <a:r>
              <a:rPr lang="zh-CN" altLang="en-US" sz="2400" b="1" dirty="0">
                <a:solidFill>
                  <a:schemeClr val="tx2"/>
                </a:solidFill>
                <a:latin typeface="+mn-ea"/>
              </a:rPr>
              <a:t>。</a:t>
            </a:r>
            <a:endParaRPr lang="en-US" altLang="zh-CN" sz="2400" b="1" dirty="0">
              <a:solidFill>
                <a:schemeClr val="tx2"/>
              </a:solidFill>
              <a:latin typeface="+mn-ea"/>
            </a:endParaRPr>
          </a:p>
          <a:p>
            <a:pPr eaLnBrk="1" hangingPunct="1"/>
            <a:r>
              <a:rPr lang="en-US" altLang="zh-CN" sz="2400" b="1" dirty="0">
                <a:solidFill>
                  <a:schemeClr val="tx2"/>
                </a:solidFill>
                <a:latin typeface="+mn-ea"/>
              </a:rPr>
              <a:t>2</a:t>
            </a:r>
            <a:r>
              <a:rPr lang="zh-CN" altLang="en-US" sz="2400" b="1" dirty="0">
                <a:solidFill>
                  <a:schemeClr val="tx2"/>
                </a:solidFill>
                <a:latin typeface="+mn-ea"/>
              </a:rPr>
              <a:t>、复查并精化数据流图</a:t>
            </a:r>
            <a:endParaRPr lang="en-US" altLang="zh-CN" sz="2400" b="1" dirty="0">
              <a:solidFill>
                <a:schemeClr val="tx2"/>
              </a:solidFill>
              <a:latin typeface="+mn-ea"/>
            </a:endParaRPr>
          </a:p>
          <a:p>
            <a:pPr marL="933450" lvl="1" indent="-476250" eaLnBrk="1" hangingPunct="1">
              <a:lnSpc>
                <a:spcPct val="90000"/>
              </a:lnSpc>
            </a:pPr>
            <a:r>
              <a:rPr lang="zh-CN" altLang="en-US" sz="2400" b="1" dirty="0">
                <a:solidFill>
                  <a:schemeClr val="tx2"/>
                </a:solidFill>
                <a:latin typeface="+mn-ea"/>
              </a:rPr>
              <a:t>确保数据流图给出了目标系统正确的逻辑模型，而且应该使数据流图中每个处理都代表一个</a:t>
            </a:r>
            <a:r>
              <a:rPr lang="zh-CN" altLang="en-US" sz="2400" b="1" dirty="0">
                <a:solidFill>
                  <a:srgbClr val="FF0000"/>
                </a:solidFill>
                <a:latin typeface="+mn-ea"/>
              </a:rPr>
              <a:t>规模适中相对独立</a:t>
            </a:r>
            <a:r>
              <a:rPr lang="zh-CN" altLang="en-US" sz="2400" b="1" dirty="0">
                <a:solidFill>
                  <a:schemeClr val="tx2"/>
                </a:solidFill>
                <a:latin typeface="+mn-ea"/>
              </a:rPr>
              <a:t>的子功能。</a:t>
            </a:r>
          </a:p>
          <a:p>
            <a:pPr eaLnBrk="1" hangingPunct="1"/>
            <a:r>
              <a:rPr lang="en-US" altLang="zh-CN" sz="2400" b="1" dirty="0">
                <a:solidFill>
                  <a:schemeClr val="tx2"/>
                </a:solidFill>
                <a:latin typeface="+mn-ea"/>
              </a:rPr>
              <a:t>3</a:t>
            </a:r>
            <a:r>
              <a:rPr lang="zh-CN" altLang="en-US" sz="2400" b="1" dirty="0">
                <a:solidFill>
                  <a:schemeClr val="tx2"/>
                </a:solidFill>
                <a:latin typeface="+mn-ea"/>
              </a:rPr>
              <a:t>、确定数据流图具有变换特性还是事务特性。</a:t>
            </a:r>
            <a:endParaRPr lang="en-US" altLang="zh-CN" sz="2400" b="1" dirty="0">
              <a:solidFill>
                <a:schemeClr val="tx2"/>
              </a:solidFill>
              <a:latin typeface="+mn-ea"/>
            </a:endParaRPr>
          </a:p>
          <a:p>
            <a:pPr marL="933450" lvl="1" indent="-476250" eaLnBrk="1" hangingPunct="1">
              <a:lnSpc>
                <a:spcPct val="90000"/>
              </a:lnSpc>
              <a:buFontTx/>
              <a:buChar char="–"/>
            </a:pPr>
            <a:r>
              <a:rPr lang="zh-CN" altLang="en-US" sz="2400" b="1" dirty="0">
                <a:solidFill>
                  <a:schemeClr val="tx2"/>
                </a:solidFill>
                <a:latin typeface="+mn-ea"/>
              </a:rPr>
              <a:t>从图中可以看出，数据沿两条输入通路进入系统，然后沿五条通路离开。</a:t>
            </a:r>
          </a:p>
          <a:p>
            <a:pPr eaLnBrk="1" hangingPunct="1"/>
            <a:r>
              <a:rPr lang="en-US" altLang="zh-CN" sz="2400" b="1" dirty="0">
                <a:solidFill>
                  <a:schemeClr val="tx2"/>
                </a:solidFill>
                <a:latin typeface="+mn-ea"/>
              </a:rPr>
              <a:t>4</a:t>
            </a:r>
            <a:r>
              <a:rPr lang="zh-CN" altLang="en-US" sz="2400" b="1" dirty="0">
                <a:solidFill>
                  <a:schemeClr val="tx2"/>
                </a:solidFill>
                <a:latin typeface="+mn-ea"/>
              </a:rPr>
              <a:t>、</a:t>
            </a:r>
            <a:r>
              <a:rPr lang="zh-CN" altLang="en-US" sz="2400" b="1" dirty="0">
                <a:solidFill>
                  <a:srgbClr val="FF0000"/>
                </a:solidFill>
                <a:latin typeface="+mn-ea"/>
              </a:rPr>
              <a:t>确定输入流和输出流边界</a:t>
            </a:r>
            <a:r>
              <a:rPr lang="zh-CN" altLang="en-US" sz="2400" b="1" dirty="0">
                <a:solidFill>
                  <a:schemeClr val="tx2"/>
                </a:solidFill>
                <a:latin typeface="+mn-ea"/>
              </a:rPr>
              <a:t>，从而</a:t>
            </a:r>
            <a:r>
              <a:rPr lang="zh-CN" altLang="en-US" sz="2400" b="1" dirty="0">
                <a:solidFill>
                  <a:srgbClr val="FF0000"/>
                </a:solidFill>
                <a:latin typeface="+mn-ea"/>
              </a:rPr>
              <a:t>孤立出变换中心</a:t>
            </a:r>
            <a:r>
              <a:rPr lang="zh-CN" altLang="en-US" sz="2400" b="1" dirty="0">
                <a:solidFill>
                  <a:schemeClr val="tx2"/>
                </a:solidFill>
                <a:latin typeface="+mn-ea"/>
              </a:rPr>
              <a:t>。</a:t>
            </a:r>
          </a:p>
          <a:p>
            <a:pPr marL="933450" lvl="1" indent="-476250" eaLnBrk="1" hangingPunct="1">
              <a:lnSpc>
                <a:spcPct val="90000"/>
              </a:lnSpc>
            </a:pPr>
            <a:r>
              <a:rPr lang="zh-CN" altLang="en-US" sz="2400" b="1" dirty="0">
                <a:solidFill>
                  <a:schemeClr val="tx2"/>
                </a:solidFill>
                <a:latin typeface="+mn-ea"/>
              </a:rPr>
              <a:t>没有明显的事务中心，可以认为这个信息流具有变换流的特征。</a:t>
            </a:r>
          </a:p>
          <a:p>
            <a:pPr eaLnBrk="1" hangingPunct="1">
              <a:lnSpc>
                <a:spcPct val="115000"/>
              </a:lnSpc>
            </a:pPr>
            <a:endParaRPr lang="zh-CN" altLang="en-US" sz="2000" b="1" dirty="0">
              <a:solidFill>
                <a:schemeClr val="tx2"/>
              </a:solidFill>
              <a:latin typeface="+mn-ea"/>
            </a:endParaRPr>
          </a:p>
          <a:p>
            <a:pPr eaLnBrk="1" hangingPunct="1">
              <a:lnSpc>
                <a:spcPct val="115000"/>
              </a:lnSpc>
            </a:pPr>
            <a:endParaRPr lang="en-US" altLang="zh-CN" sz="2000" b="1" dirty="0">
              <a:solidFill>
                <a:schemeClr val="tx2"/>
              </a:solidFill>
              <a:latin typeface="+mn-ea"/>
            </a:endParaRPr>
          </a:p>
        </p:txBody>
      </p:sp>
    </p:spTree>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设计步骤</a:t>
            </a:r>
          </a:p>
        </p:txBody>
      </p:sp>
      <p:graphicFrame>
        <p:nvGraphicFramePr>
          <p:cNvPr id="58370" name="Object 3"/>
          <p:cNvGraphicFramePr>
            <a:graphicFrameLocks noChangeAspect="1"/>
          </p:cNvGraphicFramePr>
          <p:nvPr/>
        </p:nvGraphicFramePr>
        <p:xfrm>
          <a:off x="642910" y="0"/>
          <a:ext cx="8027987" cy="6858000"/>
        </p:xfrm>
        <a:graphic>
          <a:graphicData uri="http://schemas.openxmlformats.org/presentationml/2006/ole">
            <mc:AlternateContent xmlns:mc="http://schemas.openxmlformats.org/markup-compatibility/2006">
              <mc:Choice xmlns:v="urn:schemas-microsoft-com:vml" Requires="v">
                <p:oleObj name="图片" r:id="rId3" imgW="5267160" imgH="5772240" progId="Word.Picture.8">
                  <p:embed/>
                </p:oleObj>
              </mc:Choice>
              <mc:Fallback>
                <p:oleObj name="图片" r:id="rId3" imgW="5267160" imgH="577224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10" y="0"/>
                        <a:ext cx="8027987" cy="685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6778625" cy="654050"/>
          </a:xfrm>
        </p:spPr>
        <p:txBody>
          <a:bodyPr/>
          <a:lstStyle/>
          <a:p>
            <a:r>
              <a:rPr lang="en-US" altLang="zh-CN" dirty="0"/>
              <a:t>5.1.1</a:t>
            </a:r>
            <a:r>
              <a:rPr lang="zh-CN" altLang="en-US" dirty="0">
                <a:latin typeface="宋体" charset="-122"/>
              </a:rPr>
              <a:t>设想供选择的方案</a:t>
            </a:r>
            <a:endParaRPr lang="zh-CN" altLang="en-US" dirty="0"/>
          </a:p>
        </p:txBody>
      </p:sp>
      <p:pic>
        <p:nvPicPr>
          <p:cNvPr id="5" name="Picture 1028" descr="8"/>
          <p:cNvPicPr>
            <a:picLocks noChangeAspect="1" noChangeArrowheads="1"/>
          </p:cNvPicPr>
          <p:nvPr/>
        </p:nvPicPr>
        <p:blipFill>
          <a:blip r:embed="rId3"/>
          <a:srcRect/>
          <a:stretch>
            <a:fillRect/>
          </a:stretch>
        </p:blipFill>
        <p:spPr bwMode="auto">
          <a:xfrm>
            <a:off x="0" y="0"/>
            <a:ext cx="9144000" cy="3422650"/>
          </a:xfrm>
          <a:prstGeom prst="rect">
            <a:avLst/>
          </a:prstGeom>
          <a:noFill/>
          <a:ln w="9525">
            <a:noFill/>
            <a:miter lim="800000"/>
            <a:headEnd/>
            <a:tailEnd/>
          </a:ln>
        </p:spPr>
      </p:pic>
      <p:pic>
        <p:nvPicPr>
          <p:cNvPr id="6" name="Picture 1029" descr="7"/>
          <p:cNvPicPr>
            <a:picLocks noChangeAspect="1" noChangeArrowheads="1"/>
          </p:cNvPicPr>
          <p:nvPr/>
        </p:nvPicPr>
        <p:blipFill>
          <a:blip r:embed="rId4"/>
          <a:srcRect/>
          <a:stretch>
            <a:fillRect/>
          </a:stretch>
        </p:blipFill>
        <p:spPr bwMode="auto">
          <a:xfrm>
            <a:off x="0" y="3429000"/>
            <a:ext cx="9144000" cy="3421063"/>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8329642" cy="654050"/>
          </a:xfrm>
        </p:spPr>
        <p:txBody>
          <a:bodyPr/>
          <a:lstStyle/>
          <a:p>
            <a:r>
              <a:rPr lang="zh-CN" altLang="en-US" sz="3000" dirty="0">
                <a:latin typeface="+mn-ea"/>
                <a:ea typeface="+mn-ea"/>
              </a:rPr>
              <a:t>第一步：</a:t>
            </a:r>
            <a:r>
              <a:rPr lang="en-US" altLang="zh-CN" sz="3000" dirty="0">
                <a:latin typeface="+mn-ea"/>
                <a:ea typeface="+mn-ea"/>
              </a:rPr>
              <a:t>DFD</a:t>
            </a:r>
            <a:r>
              <a:rPr lang="zh-CN" altLang="en-US" sz="3000" dirty="0">
                <a:latin typeface="+mn-ea"/>
                <a:ea typeface="+mn-ea"/>
              </a:rPr>
              <a:t>的分界，先分出</a:t>
            </a:r>
            <a:r>
              <a:rPr lang="en-US" altLang="zh-CN" sz="3000" dirty="0">
                <a:latin typeface="+mn-ea"/>
                <a:ea typeface="+mn-ea"/>
              </a:rPr>
              <a:t>I</a:t>
            </a:r>
            <a:r>
              <a:rPr lang="zh-CN" altLang="en-US" sz="3000" dirty="0">
                <a:latin typeface="+mn-ea"/>
                <a:ea typeface="+mn-ea"/>
              </a:rPr>
              <a:t>、</a:t>
            </a:r>
            <a:r>
              <a:rPr lang="en-US" altLang="zh-CN" sz="3000" dirty="0">
                <a:latin typeface="+mn-ea"/>
                <a:ea typeface="+mn-ea"/>
              </a:rPr>
              <a:t>P</a:t>
            </a:r>
            <a:r>
              <a:rPr lang="zh-CN" altLang="en-US" sz="3000" dirty="0">
                <a:latin typeface="+mn-ea"/>
                <a:ea typeface="+mn-ea"/>
              </a:rPr>
              <a:t>、</a:t>
            </a:r>
            <a:r>
              <a:rPr lang="en-US" altLang="zh-CN" sz="3000" dirty="0">
                <a:latin typeface="+mn-ea"/>
                <a:ea typeface="+mn-ea"/>
              </a:rPr>
              <a:t>O</a:t>
            </a:r>
            <a:r>
              <a:rPr lang="zh-CN" altLang="en-US" sz="3000" dirty="0">
                <a:latin typeface="+mn-ea"/>
                <a:ea typeface="+mn-ea"/>
              </a:rPr>
              <a:t>三块步骤</a:t>
            </a:r>
          </a:p>
        </p:txBody>
      </p:sp>
      <p:pic>
        <p:nvPicPr>
          <p:cNvPr id="4" name="Picture 3" descr="WEI"/>
          <p:cNvPicPr>
            <a:picLocks noGrp="1" noChangeAspect="1" noChangeArrowheads="1"/>
          </p:cNvPicPr>
          <p:nvPr>
            <p:ph idx="1"/>
          </p:nvPr>
        </p:nvPicPr>
        <p:blipFill>
          <a:blip r:embed="rId3"/>
          <a:srcRect/>
          <a:stretch>
            <a:fillRect/>
          </a:stretch>
        </p:blipFill>
        <p:spPr>
          <a:xfrm>
            <a:off x="1285852" y="831830"/>
            <a:ext cx="7858148" cy="5883318"/>
          </a:xfrm>
          <a:noFill/>
        </p:spPr>
      </p:pic>
      <p:sp>
        <p:nvSpPr>
          <p:cNvPr id="5" name="Rectangle 100"/>
          <p:cNvSpPr>
            <a:spLocks noChangeArrowheads="1"/>
          </p:cNvSpPr>
          <p:nvPr/>
        </p:nvSpPr>
        <p:spPr bwMode="auto">
          <a:xfrm>
            <a:off x="0" y="3857628"/>
            <a:ext cx="2356735" cy="1631216"/>
          </a:xfrm>
          <a:prstGeom prst="rect">
            <a:avLst/>
          </a:prstGeom>
          <a:noFill/>
          <a:ln w="9525">
            <a:noFill/>
            <a:miter lim="800000"/>
            <a:headEnd/>
            <a:tailEnd/>
          </a:ln>
          <a:effectLst/>
        </p:spPr>
        <p:txBody>
          <a:bodyPr wrap="none">
            <a:spAutoFit/>
          </a:bodyPr>
          <a:lstStyle/>
          <a:p>
            <a:pPr algn="l">
              <a:buNone/>
            </a:pPr>
            <a:r>
              <a:rPr kumimoji="1" lang="en-US" altLang="zh-CN" sz="2000" b="1" dirty="0">
                <a:solidFill>
                  <a:srgbClr val="0000FF"/>
                </a:solidFill>
              </a:rPr>
              <a:t>SPS:</a:t>
            </a:r>
            <a:r>
              <a:rPr kumimoji="1" lang="zh-CN" altLang="en-US" sz="2000" b="1" dirty="0">
                <a:solidFill>
                  <a:srgbClr val="0000FF"/>
                </a:solidFill>
              </a:rPr>
              <a:t>转数</a:t>
            </a:r>
            <a:r>
              <a:rPr kumimoji="1" lang="en-US" altLang="zh-CN" sz="2000" b="1" dirty="0">
                <a:solidFill>
                  <a:srgbClr val="0000FF"/>
                </a:solidFill>
              </a:rPr>
              <a:t>/</a:t>
            </a:r>
            <a:r>
              <a:rPr kumimoji="1" lang="zh-CN" altLang="en-US" sz="2000" b="1" dirty="0">
                <a:solidFill>
                  <a:srgbClr val="0000FF"/>
                </a:solidFill>
              </a:rPr>
              <a:t>秒</a:t>
            </a:r>
          </a:p>
          <a:p>
            <a:pPr algn="l">
              <a:buNone/>
            </a:pPr>
            <a:r>
              <a:rPr kumimoji="1" lang="en-US" altLang="zh-CN" sz="2000" b="1" dirty="0">
                <a:solidFill>
                  <a:srgbClr val="0000FF"/>
                </a:solidFill>
              </a:rPr>
              <a:t>Rpm:</a:t>
            </a:r>
            <a:r>
              <a:rPr kumimoji="1" lang="zh-CN" altLang="en-US" sz="2000" b="1" dirty="0">
                <a:solidFill>
                  <a:srgbClr val="0000FF"/>
                </a:solidFill>
              </a:rPr>
              <a:t>转数</a:t>
            </a:r>
            <a:r>
              <a:rPr kumimoji="1" lang="en-US" altLang="zh-CN" sz="2000" b="1" dirty="0">
                <a:solidFill>
                  <a:srgbClr val="0000FF"/>
                </a:solidFill>
              </a:rPr>
              <a:t>/</a:t>
            </a:r>
            <a:r>
              <a:rPr kumimoji="1" lang="zh-CN" altLang="en-US" sz="2000" b="1" dirty="0">
                <a:solidFill>
                  <a:srgbClr val="0000FF"/>
                </a:solidFill>
              </a:rPr>
              <a:t>分</a:t>
            </a:r>
          </a:p>
          <a:p>
            <a:pPr algn="l">
              <a:buNone/>
            </a:pPr>
            <a:r>
              <a:rPr kumimoji="1" lang="en-US" altLang="zh-CN" sz="2000" b="1" dirty="0" err="1">
                <a:solidFill>
                  <a:srgbClr val="0000FF"/>
                </a:solidFill>
              </a:rPr>
              <a:t>Gph</a:t>
            </a:r>
            <a:r>
              <a:rPr kumimoji="1" lang="en-US" altLang="zh-CN" sz="2000" b="1" dirty="0">
                <a:solidFill>
                  <a:srgbClr val="0000FF"/>
                </a:solidFill>
              </a:rPr>
              <a:t>:</a:t>
            </a:r>
            <a:r>
              <a:rPr kumimoji="1" lang="zh-CN" altLang="en-US" sz="2000" b="1" dirty="0">
                <a:solidFill>
                  <a:srgbClr val="0000FF"/>
                </a:solidFill>
              </a:rPr>
              <a:t>加仑</a:t>
            </a:r>
            <a:r>
              <a:rPr kumimoji="1" lang="en-US" altLang="zh-CN" sz="2000" b="1" dirty="0">
                <a:solidFill>
                  <a:srgbClr val="0000FF"/>
                </a:solidFill>
              </a:rPr>
              <a:t>/</a:t>
            </a:r>
            <a:r>
              <a:rPr kumimoji="1" lang="zh-CN" altLang="en-US" sz="2000" b="1" dirty="0">
                <a:solidFill>
                  <a:srgbClr val="0000FF"/>
                </a:solidFill>
              </a:rPr>
              <a:t>小时</a:t>
            </a:r>
          </a:p>
          <a:p>
            <a:pPr algn="l">
              <a:buNone/>
            </a:pPr>
            <a:r>
              <a:rPr kumimoji="1" lang="en-US" altLang="zh-CN" sz="2000" b="1" dirty="0">
                <a:solidFill>
                  <a:srgbClr val="0000FF"/>
                </a:solidFill>
              </a:rPr>
              <a:t>Mph:</a:t>
            </a:r>
            <a:r>
              <a:rPr kumimoji="1" lang="zh-CN" altLang="en-US" sz="2000" b="1" dirty="0">
                <a:solidFill>
                  <a:srgbClr val="0000FF"/>
                </a:solidFill>
              </a:rPr>
              <a:t>英里</a:t>
            </a:r>
            <a:r>
              <a:rPr kumimoji="1" lang="en-US" altLang="zh-CN" sz="2000" b="1" dirty="0">
                <a:solidFill>
                  <a:srgbClr val="0000FF"/>
                </a:solidFill>
              </a:rPr>
              <a:t>/</a:t>
            </a:r>
            <a:r>
              <a:rPr kumimoji="1" lang="zh-CN" altLang="en-US" sz="2000" b="1" dirty="0">
                <a:solidFill>
                  <a:srgbClr val="0000FF"/>
                </a:solidFill>
              </a:rPr>
              <a:t>小时</a:t>
            </a:r>
          </a:p>
          <a:p>
            <a:pPr algn="l">
              <a:buNone/>
            </a:pPr>
            <a:r>
              <a:rPr kumimoji="1" lang="en-US" altLang="zh-CN" sz="2000" b="1" dirty="0">
                <a:solidFill>
                  <a:srgbClr val="0000FF"/>
                </a:solidFill>
              </a:rPr>
              <a:t>Mpg:</a:t>
            </a:r>
            <a:r>
              <a:rPr kumimoji="1" lang="zh-CN" altLang="zh-CN" sz="2000" b="1" dirty="0">
                <a:solidFill>
                  <a:srgbClr val="0000FF"/>
                </a:solidFill>
              </a:rPr>
              <a:t>英里</a:t>
            </a:r>
            <a:r>
              <a:rPr kumimoji="1" lang="en-US" altLang="zh-CN" sz="2000" b="1" dirty="0">
                <a:solidFill>
                  <a:srgbClr val="0000FF"/>
                </a:solidFill>
              </a:rPr>
              <a:t>/</a:t>
            </a:r>
            <a:r>
              <a:rPr kumimoji="1" lang="zh-CN" altLang="zh-CN" sz="2000" b="1" dirty="0">
                <a:solidFill>
                  <a:srgbClr val="0000FF"/>
                </a:solidFill>
              </a:rPr>
              <a:t>加仑油</a:t>
            </a:r>
            <a:endParaRPr kumimoji="1" lang="zh-CN" altLang="en-US" sz="2000" b="1" dirty="0">
              <a:solidFill>
                <a:srgbClr val="0000FF"/>
              </a:solidFill>
            </a:endParaRPr>
          </a:p>
        </p:txBody>
      </p:sp>
    </p:spTree>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latin typeface="+mn-ea"/>
              </a:rPr>
              <a:t>第二步：第一级分解</a:t>
            </a:r>
            <a:endParaRPr lang="zh-CN" altLang="en-US" dirty="0"/>
          </a:p>
        </p:txBody>
      </p:sp>
      <p:sp>
        <p:nvSpPr>
          <p:cNvPr id="33795" name="内容占位符 2"/>
          <p:cNvSpPr>
            <a:spLocks noGrp="1"/>
          </p:cNvSpPr>
          <p:nvPr>
            <p:ph idx="1"/>
          </p:nvPr>
        </p:nvSpPr>
        <p:spPr>
          <a:xfrm>
            <a:off x="100042" y="1000124"/>
            <a:ext cx="8758238" cy="4643453"/>
          </a:xfrm>
        </p:spPr>
        <p:txBody>
          <a:bodyPr/>
          <a:lstStyle/>
          <a:p>
            <a:pPr eaLnBrk="1" hangingPunct="1"/>
            <a:r>
              <a:rPr lang="zh-CN" altLang="en-US" sz="2100" b="1" dirty="0">
                <a:solidFill>
                  <a:schemeClr val="tx2"/>
                </a:solidFill>
                <a:latin typeface="+mn-ea"/>
              </a:rPr>
              <a:t>软件结构代表对控制的自顶向下分配，</a:t>
            </a:r>
            <a:r>
              <a:rPr lang="zh-CN" altLang="en-US" sz="2100" b="1" dirty="0">
                <a:solidFill>
                  <a:srgbClr val="FF0000"/>
                </a:solidFill>
                <a:latin typeface="+mn-ea"/>
              </a:rPr>
              <a:t>分解就是分配控制的过程</a:t>
            </a:r>
            <a:r>
              <a:rPr lang="zh-CN" altLang="en-US" sz="2100" b="1" dirty="0">
                <a:solidFill>
                  <a:schemeClr val="tx2"/>
                </a:solidFill>
                <a:latin typeface="+mn-ea"/>
              </a:rPr>
              <a:t>。应该在能够完成控制并且保持好的耦合和内聚的前提下，尽量使第</a:t>
            </a:r>
            <a:r>
              <a:rPr lang="zh-CN" altLang="en-US" sz="2100" b="1" dirty="0">
                <a:solidFill>
                  <a:srgbClr val="FF0000"/>
                </a:solidFill>
                <a:latin typeface="+mn-ea"/>
              </a:rPr>
              <a:t>一级控制中的模块数目最少</a:t>
            </a:r>
            <a:r>
              <a:rPr lang="zh-CN" altLang="en-US" sz="2100" b="1" dirty="0">
                <a:solidFill>
                  <a:schemeClr val="tx2"/>
                </a:solidFill>
                <a:latin typeface="+mn-ea"/>
              </a:rPr>
              <a:t>。</a:t>
            </a:r>
            <a:endParaRPr lang="en-US" altLang="zh-CN" sz="2100" b="1" dirty="0">
              <a:solidFill>
                <a:schemeClr val="tx2"/>
              </a:solidFill>
              <a:latin typeface="+mn-ea"/>
            </a:endParaRPr>
          </a:p>
          <a:p>
            <a:pPr eaLnBrk="1" hangingPunct="1"/>
            <a:r>
              <a:rPr lang="zh-CN" altLang="en-US" sz="2100" b="1" dirty="0">
                <a:latin typeface="+mn-ea"/>
              </a:rPr>
              <a:t>位于软件结构最顶层的</a:t>
            </a:r>
            <a:r>
              <a:rPr lang="zh-CN" altLang="en-US" sz="2100" b="1" dirty="0">
                <a:solidFill>
                  <a:srgbClr val="FF3300"/>
                </a:solidFill>
                <a:latin typeface="+mn-ea"/>
              </a:rPr>
              <a:t>控制模块</a:t>
            </a:r>
            <a:r>
              <a:rPr lang="en-US" altLang="zh-CN" sz="2100" b="1" dirty="0">
                <a:solidFill>
                  <a:srgbClr val="FF3300"/>
                </a:solidFill>
                <a:latin typeface="+mn-ea"/>
              </a:rPr>
              <a:t>Cm</a:t>
            </a:r>
            <a:r>
              <a:rPr lang="zh-CN" altLang="en-US" sz="2100" b="1" dirty="0">
                <a:latin typeface="+mn-ea"/>
              </a:rPr>
              <a:t>协调下述从属的控制功能：</a:t>
            </a:r>
            <a:endParaRPr lang="en-US" altLang="zh-CN" sz="2100" b="1" dirty="0">
              <a:latin typeface="+mn-ea"/>
            </a:endParaRPr>
          </a:p>
          <a:p>
            <a:pPr lvl="1" eaLnBrk="1" hangingPunct="1"/>
            <a:r>
              <a:rPr lang="zh-CN" altLang="en-US" sz="2100" b="1" dirty="0">
                <a:solidFill>
                  <a:srgbClr val="FF0000"/>
                </a:solidFill>
                <a:latin typeface="+mn-ea"/>
              </a:rPr>
              <a:t>输入信息处理控制模块</a:t>
            </a:r>
            <a:r>
              <a:rPr lang="en-US" altLang="zh-CN" sz="2100" b="1" dirty="0">
                <a:solidFill>
                  <a:srgbClr val="FF3300"/>
                </a:solidFill>
                <a:latin typeface="+mn-ea"/>
              </a:rPr>
              <a:t>Ca</a:t>
            </a:r>
            <a:r>
              <a:rPr lang="zh-CN" altLang="en-US" sz="2100" b="1" dirty="0">
                <a:latin typeface="+mn-ea"/>
              </a:rPr>
              <a:t>，协调对所有输入数据的接收；</a:t>
            </a:r>
          </a:p>
          <a:p>
            <a:pPr lvl="1" eaLnBrk="1" hangingPunct="1"/>
            <a:r>
              <a:rPr lang="zh-CN" altLang="en-US" sz="2100" b="1" dirty="0">
                <a:solidFill>
                  <a:srgbClr val="FF0000"/>
                </a:solidFill>
                <a:latin typeface="+mn-ea"/>
              </a:rPr>
              <a:t>变换中心控制模块</a:t>
            </a:r>
            <a:r>
              <a:rPr lang="en-US" altLang="zh-CN" sz="2100" b="1" dirty="0">
                <a:solidFill>
                  <a:srgbClr val="FF3300"/>
                </a:solidFill>
                <a:latin typeface="+mn-ea"/>
              </a:rPr>
              <a:t>Ct</a:t>
            </a:r>
            <a:r>
              <a:rPr lang="zh-CN" altLang="en-US" sz="2100" b="1" dirty="0">
                <a:latin typeface="+mn-ea"/>
              </a:rPr>
              <a:t>，管理对内部形式的数据的所有操作；</a:t>
            </a:r>
          </a:p>
          <a:p>
            <a:pPr lvl="1" eaLnBrk="1" hangingPunct="1"/>
            <a:r>
              <a:rPr lang="zh-CN" altLang="en-US" sz="2100" b="1" dirty="0">
                <a:solidFill>
                  <a:srgbClr val="FF0000"/>
                </a:solidFill>
                <a:latin typeface="+mn-ea"/>
              </a:rPr>
              <a:t>输出信息处理控制模块</a:t>
            </a:r>
            <a:r>
              <a:rPr lang="en-US" altLang="zh-CN" sz="2100" b="1" dirty="0" err="1">
                <a:solidFill>
                  <a:srgbClr val="FF3300"/>
                </a:solidFill>
                <a:latin typeface="+mn-ea"/>
              </a:rPr>
              <a:t>Ce</a:t>
            </a:r>
            <a:r>
              <a:rPr lang="zh-CN" altLang="en-US" sz="2100" b="1" dirty="0">
                <a:latin typeface="+mn-ea"/>
              </a:rPr>
              <a:t>，协调输出信息的产生过程。</a:t>
            </a:r>
            <a:endParaRPr lang="en-US" altLang="zh-CN" sz="2100" b="1" dirty="0">
              <a:latin typeface="+mn-ea"/>
            </a:endParaRPr>
          </a:p>
          <a:p>
            <a:pPr eaLnBrk="1" hangingPunct="1"/>
            <a:endParaRPr lang="zh-CN" altLang="en-US" sz="2100" b="1" dirty="0">
              <a:solidFill>
                <a:schemeClr val="tx2"/>
              </a:solidFill>
              <a:latin typeface="+mn-ea"/>
            </a:endParaRPr>
          </a:p>
          <a:p>
            <a:pPr eaLnBrk="1" hangingPunct="1">
              <a:lnSpc>
                <a:spcPct val="115000"/>
              </a:lnSpc>
            </a:pPr>
            <a:endParaRPr lang="zh-CN" altLang="en-US" sz="2100" b="1" dirty="0">
              <a:solidFill>
                <a:schemeClr val="tx2"/>
              </a:solidFill>
              <a:latin typeface="+mn-ea"/>
            </a:endParaRPr>
          </a:p>
          <a:p>
            <a:pPr eaLnBrk="1" hangingPunct="1">
              <a:lnSpc>
                <a:spcPct val="115000"/>
              </a:lnSpc>
            </a:pPr>
            <a:endParaRPr lang="en-US" altLang="zh-CN" sz="2100" b="1" dirty="0">
              <a:solidFill>
                <a:schemeClr val="tx2"/>
              </a:solidFill>
              <a:latin typeface="+mn-ea"/>
            </a:endParaRPr>
          </a:p>
        </p:txBody>
      </p:sp>
      <p:graphicFrame>
        <p:nvGraphicFramePr>
          <p:cNvPr id="60418" name="Object 0"/>
          <p:cNvGraphicFramePr>
            <a:graphicFrameLocks noChangeAspect="1"/>
          </p:cNvGraphicFramePr>
          <p:nvPr/>
        </p:nvGraphicFramePr>
        <p:xfrm>
          <a:off x="1214414" y="3429000"/>
          <a:ext cx="6408738" cy="3322637"/>
        </p:xfrm>
        <a:graphic>
          <a:graphicData uri="http://schemas.openxmlformats.org/presentationml/2006/ole">
            <mc:AlternateContent xmlns:mc="http://schemas.openxmlformats.org/markup-compatibility/2006">
              <mc:Choice xmlns:v="urn:schemas-microsoft-com:vml" Requires="v">
                <p:oleObj name="图片" r:id="rId3" imgW="5269320" imgH="3284280" progId="Word.Picture.8">
                  <p:embed/>
                </p:oleObj>
              </mc:Choice>
              <mc:Fallback>
                <p:oleObj name="图片" r:id="rId3" imgW="5269320" imgH="3284280" progId="Word.Picture.8">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14" y="3429000"/>
                        <a:ext cx="6408738" cy="332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latin typeface="+mn-ea"/>
              </a:rPr>
              <a:t>第二步：第一级分解</a:t>
            </a:r>
            <a:endParaRPr lang="zh-CN" altLang="en-US" dirty="0"/>
          </a:p>
        </p:txBody>
      </p:sp>
      <p:sp>
        <p:nvSpPr>
          <p:cNvPr id="33795" name="内容占位符 2"/>
          <p:cNvSpPr>
            <a:spLocks noGrp="1"/>
          </p:cNvSpPr>
          <p:nvPr>
            <p:ph idx="1"/>
          </p:nvPr>
        </p:nvSpPr>
        <p:spPr>
          <a:xfrm>
            <a:off x="100042" y="1000124"/>
            <a:ext cx="8758238" cy="4643453"/>
          </a:xfrm>
        </p:spPr>
        <p:txBody>
          <a:bodyPr/>
          <a:lstStyle/>
          <a:p>
            <a:pPr eaLnBrk="1" hangingPunct="1"/>
            <a:endParaRPr lang="zh-CN" altLang="en-US" sz="2400" b="1" dirty="0">
              <a:latin typeface="+mn-ea"/>
            </a:endParaRPr>
          </a:p>
          <a:p>
            <a:pPr marL="933450" lvl="1" indent="-476250" eaLnBrk="1" hangingPunct="1">
              <a:buSzTx/>
              <a:buNone/>
            </a:pPr>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pic>
        <p:nvPicPr>
          <p:cNvPr id="4" name="Picture 1" descr="3"/>
          <p:cNvPicPr>
            <a:picLocks noChangeAspect="1" noChangeArrowheads="1"/>
          </p:cNvPicPr>
          <p:nvPr/>
        </p:nvPicPr>
        <p:blipFill>
          <a:blip r:embed="rId3"/>
          <a:srcRect/>
          <a:stretch>
            <a:fillRect/>
          </a:stretch>
        </p:blipFill>
        <p:spPr>
          <a:xfrm>
            <a:off x="1071538" y="2357430"/>
            <a:ext cx="6769100" cy="2344738"/>
          </a:xfrm>
          <a:prstGeom prst="rect">
            <a:avLst/>
          </a:prstGeom>
          <a:noFill/>
        </p:spPr>
      </p:pic>
      <p:sp>
        <p:nvSpPr>
          <p:cNvPr id="5" name="矩形 4"/>
          <p:cNvSpPr/>
          <p:nvPr/>
        </p:nvSpPr>
        <p:spPr>
          <a:xfrm>
            <a:off x="571472" y="1252823"/>
            <a:ext cx="8001056" cy="461665"/>
          </a:xfrm>
          <a:prstGeom prst="rect">
            <a:avLst/>
          </a:prstGeom>
        </p:spPr>
        <p:txBody>
          <a:bodyPr wrap="square">
            <a:spAutoFit/>
          </a:bodyPr>
          <a:lstStyle/>
          <a:p>
            <a:pPr marL="342900" lvl="1" indent="-342900" algn="l" eaLnBrk="1" hangingPunct="1">
              <a:buNone/>
            </a:pPr>
            <a:r>
              <a:rPr lang="zh-CN" altLang="en-US" sz="2400" b="1" dirty="0">
                <a:solidFill>
                  <a:schemeClr val="tx2"/>
                </a:solidFill>
                <a:latin typeface="+mn-ea"/>
              </a:rPr>
              <a:t>每个控制模块的名字表明了为它所控制的那些模块的功能</a:t>
            </a:r>
          </a:p>
        </p:txBody>
      </p:sp>
    </p:spTree>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第三步：映射</a:t>
            </a:r>
          </a:p>
        </p:txBody>
      </p:sp>
      <p:pic>
        <p:nvPicPr>
          <p:cNvPr id="5" name="Picture 3" descr="WEI"/>
          <p:cNvPicPr>
            <a:picLocks noGrp="1" noChangeAspect="1" noChangeArrowheads="1"/>
          </p:cNvPicPr>
          <p:nvPr>
            <p:ph idx="1"/>
          </p:nvPr>
        </p:nvPicPr>
        <p:blipFill>
          <a:blip r:embed="rId3"/>
          <a:srcRect/>
          <a:stretch>
            <a:fillRect/>
          </a:stretch>
        </p:blipFill>
        <p:spPr>
          <a:xfrm>
            <a:off x="785786" y="2285992"/>
            <a:ext cx="7643866" cy="3914768"/>
          </a:xfrm>
          <a:noFill/>
        </p:spPr>
      </p:pic>
      <p:sp>
        <p:nvSpPr>
          <p:cNvPr id="4" name="矩形 3"/>
          <p:cNvSpPr/>
          <p:nvPr/>
        </p:nvSpPr>
        <p:spPr>
          <a:xfrm>
            <a:off x="428596" y="1000108"/>
            <a:ext cx="8730275" cy="1200329"/>
          </a:xfrm>
          <a:prstGeom prst="rect">
            <a:avLst/>
          </a:prstGeom>
        </p:spPr>
        <p:txBody>
          <a:bodyPr wrap="none">
            <a:spAutoFit/>
          </a:bodyPr>
          <a:lstStyle/>
          <a:p>
            <a:pPr marL="342900" indent="-342900" algn="l" eaLnBrk="1" hangingPunct="1">
              <a:buClr>
                <a:srgbClr val="777777"/>
              </a:buClr>
              <a:buSzPct val="85000"/>
              <a:buFont typeface="Arial" pitchFamily="34" charset="0"/>
              <a:buChar char="•"/>
            </a:pPr>
            <a:r>
              <a:rPr lang="en-US" altLang="zh-CN" sz="2400" b="1" dirty="0">
                <a:solidFill>
                  <a:schemeClr val="tx2"/>
                </a:solidFill>
                <a:latin typeface="+mn-ea"/>
                <a:ea typeface="+mn-ea"/>
              </a:rPr>
              <a:t>I</a:t>
            </a:r>
            <a:r>
              <a:rPr lang="zh-CN" altLang="en-US" sz="2400" b="1" dirty="0">
                <a:solidFill>
                  <a:schemeClr val="tx2"/>
                </a:solidFill>
                <a:latin typeface="+mn-ea"/>
                <a:ea typeface="+mn-ea"/>
              </a:rPr>
              <a:t>：由边界向回溯，将每个遇到的处理映射成相应的层模块。</a:t>
            </a:r>
            <a:endParaRPr lang="en-US" altLang="zh-CN" sz="2400" b="1" dirty="0">
              <a:solidFill>
                <a:schemeClr val="tx2"/>
              </a:solidFill>
              <a:latin typeface="+mn-ea"/>
              <a:ea typeface="+mn-ea"/>
            </a:endParaRPr>
          </a:p>
          <a:p>
            <a:pPr marL="342900" indent="-342900" algn="l" eaLnBrk="1" hangingPunct="1">
              <a:buClr>
                <a:srgbClr val="777777"/>
              </a:buClr>
              <a:buSzPct val="85000"/>
              <a:buFont typeface="Arial" pitchFamily="34" charset="0"/>
              <a:buChar char="•"/>
            </a:pPr>
            <a:r>
              <a:rPr kumimoji="1" lang="en-US" altLang="zh-CN" sz="2400" b="1" dirty="0">
                <a:solidFill>
                  <a:schemeClr val="tx2"/>
                </a:solidFill>
                <a:latin typeface="+mn-ea"/>
                <a:ea typeface="+mn-ea"/>
              </a:rPr>
              <a:t>P</a:t>
            </a:r>
            <a:r>
              <a:rPr kumimoji="1" lang="zh-CN" altLang="en-US" sz="2400" b="1" dirty="0">
                <a:solidFill>
                  <a:schemeClr val="tx2"/>
                </a:solidFill>
                <a:latin typeface="+mn-ea"/>
                <a:ea typeface="+mn-ea"/>
              </a:rPr>
              <a:t>：每个处理直接对应一个下层模块。</a:t>
            </a:r>
            <a:endParaRPr kumimoji="1" lang="en-US" altLang="zh-CN" sz="2400" b="1" dirty="0">
              <a:solidFill>
                <a:schemeClr val="tx2"/>
              </a:solidFill>
              <a:latin typeface="+mn-ea"/>
              <a:ea typeface="+mn-ea"/>
            </a:endParaRPr>
          </a:p>
          <a:p>
            <a:pPr marL="342900" indent="-342900" algn="l" eaLnBrk="1" hangingPunct="1">
              <a:buClr>
                <a:srgbClr val="777777"/>
              </a:buClr>
              <a:buSzPct val="85000"/>
              <a:buFont typeface="Arial" pitchFamily="34" charset="0"/>
              <a:buChar char="•"/>
            </a:pPr>
            <a:r>
              <a:rPr kumimoji="1" lang="en-US" altLang="zh-CN" sz="2400" b="1" dirty="0">
                <a:solidFill>
                  <a:schemeClr val="tx2"/>
                </a:solidFill>
                <a:latin typeface="+mn-ea"/>
                <a:ea typeface="+mn-ea"/>
              </a:rPr>
              <a:t>0</a:t>
            </a:r>
            <a:r>
              <a:rPr kumimoji="1" lang="zh-CN" altLang="en-US" sz="2400" b="1" dirty="0">
                <a:solidFill>
                  <a:schemeClr val="tx2"/>
                </a:solidFill>
                <a:latin typeface="+mn-ea"/>
                <a:ea typeface="+mn-ea"/>
              </a:rPr>
              <a:t>：由边界向外推，方法与类似</a:t>
            </a:r>
          </a:p>
        </p:txBody>
      </p:sp>
    </p:spTree>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3" descr="WEI"/>
          <p:cNvPicPr>
            <a:picLocks noGrp="1" noChangeAspect="1" noChangeArrowheads="1"/>
          </p:cNvPicPr>
          <p:nvPr>
            <p:ph idx="1"/>
          </p:nvPr>
        </p:nvPicPr>
        <p:blipFill>
          <a:blip r:embed="rId2"/>
          <a:srcRect/>
          <a:stretch>
            <a:fillRect/>
          </a:stretch>
        </p:blipFill>
        <p:spPr>
          <a:xfrm>
            <a:off x="142875" y="1357298"/>
            <a:ext cx="9001125" cy="4081463"/>
          </a:xfrm>
          <a:noFill/>
        </p:spPr>
      </p:pic>
      <p:sp>
        <p:nvSpPr>
          <p:cNvPr id="6" name="标题 1"/>
          <p:cNvSpPr txBox="1">
            <a:spLocks/>
          </p:cNvSpPr>
          <p:nvPr/>
        </p:nvSpPr>
        <p:spPr bwMode="auto">
          <a:xfrm>
            <a:off x="457200" y="274638"/>
            <a:ext cx="7972452" cy="654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a:buSzTx/>
              <a:buNone/>
            </a:pPr>
            <a:r>
              <a:rPr lang="zh-CN" altLang="en-US" sz="3600" b="1" kern="0" dirty="0">
                <a:solidFill>
                  <a:schemeClr val="tx2"/>
                </a:solidFill>
                <a:latin typeface="+mj-lt"/>
                <a:ea typeface="+mj-ea"/>
                <a:cs typeface="+mj-cs"/>
              </a:rPr>
              <a:t>第三步：映射结果</a:t>
            </a:r>
          </a:p>
        </p:txBody>
      </p:sp>
      <p:sp>
        <p:nvSpPr>
          <p:cNvPr id="4" name="Rectangle 100"/>
          <p:cNvSpPr>
            <a:spLocks noChangeArrowheads="1"/>
          </p:cNvSpPr>
          <p:nvPr/>
        </p:nvSpPr>
        <p:spPr bwMode="auto">
          <a:xfrm>
            <a:off x="6286512" y="428604"/>
            <a:ext cx="2356735" cy="1631216"/>
          </a:xfrm>
          <a:prstGeom prst="rect">
            <a:avLst/>
          </a:prstGeom>
          <a:noFill/>
          <a:ln w="9525">
            <a:noFill/>
            <a:miter lim="800000"/>
            <a:headEnd/>
            <a:tailEnd/>
          </a:ln>
          <a:effectLst/>
        </p:spPr>
        <p:txBody>
          <a:bodyPr wrap="none">
            <a:spAutoFit/>
          </a:bodyPr>
          <a:lstStyle/>
          <a:p>
            <a:pPr algn="l">
              <a:buNone/>
            </a:pPr>
            <a:r>
              <a:rPr kumimoji="1" lang="en-US" altLang="zh-CN" sz="2000" b="1" dirty="0">
                <a:solidFill>
                  <a:srgbClr val="0000FF"/>
                </a:solidFill>
              </a:rPr>
              <a:t>SPS:</a:t>
            </a:r>
            <a:r>
              <a:rPr kumimoji="1" lang="zh-CN" altLang="en-US" sz="2000" b="1" dirty="0">
                <a:solidFill>
                  <a:srgbClr val="0000FF"/>
                </a:solidFill>
              </a:rPr>
              <a:t>转数</a:t>
            </a:r>
            <a:r>
              <a:rPr kumimoji="1" lang="en-US" altLang="zh-CN" sz="2000" b="1" dirty="0">
                <a:solidFill>
                  <a:srgbClr val="0000FF"/>
                </a:solidFill>
              </a:rPr>
              <a:t>/</a:t>
            </a:r>
            <a:r>
              <a:rPr kumimoji="1" lang="zh-CN" altLang="en-US" sz="2000" b="1" dirty="0">
                <a:solidFill>
                  <a:srgbClr val="0000FF"/>
                </a:solidFill>
              </a:rPr>
              <a:t>秒</a:t>
            </a:r>
          </a:p>
          <a:p>
            <a:pPr algn="l">
              <a:buNone/>
            </a:pPr>
            <a:r>
              <a:rPr kumimoji="1" lang="en-US" altLang="zh-CN" sz="2000" b="1" dirty="0">
                <a:solidFill>
                  <a:srgbClr val="0000FF"/>
                </a:solidFill>
              </a:rPr>
              <a:t>Rpm:</a:t>
            </a:r>
            <a:r>
              <a:rPr kumimoji="1" lang="zh-CN" altLang="en-US" sz="2000" b="1" dirty="0">
                <a:solidFill>
                  <a:srgbClr val="0000FF"/>
                </a:solidFill>
              </a:rPr>
              <a:t>转数</a:t>
            </a:r>
            <a:r>
              <a:rPr kumimoji="1" lang="en-US" altLang="zh-CN" sz="2000" b="1" dirty="0">
                <a:solidFill>
                  <a:srgbClr val="0000FF"/>
                </a:solidFill>
              </a:rPr>
              <a:t>/</a:t>
            </a:r>
            <a:r>
              <a:rPr kumimoji="1" lang="zh-CN" altLang="en-US" sz="2000" b="1" dirty="0">
                <a:solidFill>
                  <a:srgbClr val="0000FF"/>
                </a:solidFill>
              </a:rPr>
              <a:t>分</a:t>
            </a:r>
          </a:p>
          <a:p>
            <a:pPr algn="l">
              <a:buNone/>
            </a:pPr>
            <a:r>
              <a:rPr kumimoji="1" lang="en-US" altLang="zh-CN" sz="2000" b="1" dirty="0" err="1">
                <a:solidFill>
                  <a:srgbClr val="0000FF"/>
                </a:solidFill>
              </a:rPr>
              <a:t>Gph</a:t>
            </a:r>
            <a:r>
              <a:rPr kumimoji="1" lang="en-US" altLang="zh-CN" sz="2000" b="1" dirty="0">
                <a:solidFill>
                  <a:srgbClr val="0000FF"/>
                </a:solidFill>
              </a:rPr>
              <a:t>:</a:t>
            </a:r>
            <a:r>
              <a:rPr kumimoji="1" lang="zh-CN" altLang="en-US" sz="2000" b="1" dirty="0">
                <a:solidFill>
                  <a:srgbClr val="0000FF"/>
                </a:solidFill>
              </a:rPr>
              <a:t>加仑</a:t>
            </a:r>
            <a:r>
              <a:rPr kumimoji="1" lang="en-US" altLang="zh-CN" sz="2000" b="1" dirty="0">
                <a:solidFill>
                  <a:srgbClr val="0000FF"/>
                </a:solidFill>
              </a:rPr>
              <a:t>/</a:t>
            </a:r>
            <a:r>
              <a:rPr kumimoji="1" lang="zh-CN" altLang="en-US" sz="2000" b="1" dirty="0">
                <a:solidFill>
                  <a:srgbClr val="0000FF"/>
                </a:solidFill>
              </a:rPr>
              <a:t>小时</a:t>
            </a:r>
          </a:p>
          <a:p>
            <a:pPr algn="l">
              <a:buNone/>
            </a:pPr>
            <a:r>
              <a:rPr kumimoji="1" lang="en-US" altLang="zh-CN" sz="2000" b="1" dirty="0">
                <a:solidFill>
                  <a:srgbClr val="0000FF"/>
                </a:solidFill>
              </a:rPr>
              <a:t>Mph:</a:t>
            </a:r>
            <a:r>
              <a:rPr kumimoji="1" lang="zh-CN" altLang="en-US" sz="2000" b="1" dirty="0">
                <a:solidFill>
                  <a:srgbClr val="0000FF"/>
                </a:solidFill>
              </a:rPr>
              <a:t>英里</a:t>
            </a:r>
            <a:r>
              <a:rPr kumimoji="1" lang="en-US" altLang="zh-CN" sz="2000" b="1" dirty="0">
                <a:solidFill>
                  <a:srgbClr val="0000FF"/>
                </a:solidFill>
              </a:rPr>
              <a:t>/</a:t>
            </a:r>
            <a:r>
              <a:rPr kumimoji="1" lang="zh-CN" altLang="en-US" sz="2000" b="1" dirty="0">
                <a:solidFill>
                  <a:srgbClr val="0000FF"/>
                </a:solidFill>
              </a:rPr>
              <a:t>小时</a:t>
            </a:r>
          </a:p>
          <a:p>
            <a:pPr algn="l">
              <a:buNone/>
            </a:pPr>
            <a:r>
              <a:rPr kumimoji="1" lang="en-US" altLang="zh-CN" sz="2000" b="1" dirty="0">
                <a:solidFill>
                  <a:srgbClr val="0000FF"/>
                </a:solidFill>
              </a:rPr>
              <a:t>Mpg:</a:t>
            </a:r>
            <a:r>
              <a:rPr kumimoji="1" lang="zh-CN" altLang="zh-CN" sz="2000" b="1" dirty="0">
                <a:solidFill>
                  <a:srgbClr val="0000FF"/>
                </a:solidFill>
              </a:rPr>
              <a:t>英里</a:t>
            </a:r>
            <a:r>
              <a:rPr kumimoji="1" lang="en-US" altLang="zh-CN" sz="2000" b="1" dirty="0">
                <a:solidFill>
                  <a:srgbClr val="0000FF"/>
                </a:solidFill>
              </a:rPr>
              <a:t>/</a:t>
            </a:r>
            <a:r>
              <a:rPr kumimoji="1" lang="zh-CN" altLang="zh-CN" sz="2000" b="1" dirty="0">
                <a:solidFill>
                  <a:srgbClr val="0000FF"/>
                </a:solidFill>
              </a:rPr>
              <a:t>加仑油</a:t>
            </a:r>
            <a:endParaRPr kumimoji="1" lang="zh-CN" altLang="en-US" sz="2000" b="1" dirty="0">
              <a:solidFill>
                <a:srgbClr val="0000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457200" y="274638"/>
            <a:ext cx="7972452" cy="654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a:buSzTx/>
              <a:buNone/>
            </a:pPr>
            <a:r>
              <a:rPr lang="zh-CN" altLang="en-US" sz="3600" b="1" kern="0" dirty="0">
                <a:solidFill>
                  <a:schemeClr val="tx2"/>
                </a:solidFill>
              </a:rPr>
              <a:t>第三步：映射结果</a:t>
            </a:r>
          </a:p>
        </p:txBody>
      </p:sp>
      <p:pic>
        <p:nvPicPr>
          <p:cNvPr id="5" name="Picture 3" descr="WEI"/>
          <p:cNvPicPr>
            <a:picLocks noChangeAspect="1" noChangeArrowheads="1"/>
          </p:cNvPicPr>
          <p:nvPr/>
        </p:nvPicPr>
        <p:blipFill>
          <a:blip r:embed="rId2"/>
          <a:srcRect/>
          <a:stretch>
            <a:fillRect/>
          </a:stretch>
        </p:blipFill>
        <p:spPr bwMode="auto">
          <a:xfrm>
            <a:off x="1000100" y="917591"/>
            <a:ext cx="7596187" cy="4725987"/>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457200" y="274638"/>
            <a:ext cx="7972452" cy="654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a:buSzTx/>
              <a:buNone/>
            </a:pPr>
            <a:r>
              <a:rPr lang="zh-CN" altLang="en-US" sz="3600" b="1" kern="0" dirty="0">
                <a:solidFill>
                  <a:schemeClr val="tx2"/>
                </a:solidFill>
              </a:rPr>
              <a:t>第三步：映射结果</a:t>
            </a:r>
          </a:p>
        </p:txBody>
      </p:sp>
      <p:pic>
        <p:nvPicPr>
          <p:cNvPr id="433154" name="Picture 2"/>
          <p:cNvPicPr>
            <a:picLocks noChangeAspect="1" noChangeArrowheads="1"/>
          </p:cNvPicPr>
          <p:nvPr/>
        </p:nvPicPr>
        <p:blipFill>
          <a:blip r:embed="rId2"/>
          <a:srcRect/>
          <a:stretch>
            <a:fillRect/>
          </a:stretch>
        </p:blipFill>
        <p:spPr bwMode="auto">
          <a:xfrm>
            <a:off x="571472" y="1196595"/>
            <a:ext cx="8015312" cy="5661405"/>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8329642" cy="654050"/>
          </a:xfrm>
        </p:spPr>
        <p:txBody>
          <a:bodyPr/>
          <a:lstStyle/>
          <a:p>
            <a:pPr lvl="0"/>
            <a:r>
              <a:rPr lang="zh-CN" altLang="en-US" dirty="0"/>
              <a:t>第四步：修改 </a:t>
            </a:r>
            <a:r>
              <a:rPr lang="en-US" altLang="zh-CN" dirty="0"/>
              <a:t>—— </a:t>
            </a:r>
            <a:r>
              <a:rPr lang="zh-CN" altLang="en-US" dirty="0"/>
              <a:t>高内聚、低耦合原则</a:t>
            </a:r>
          </a:p>
        </p:txBody>
      </p:sp>
      <p:sp>
        <p:nvSpPr>
          <p:cNvPr id="33795" name="内容占位符 2"/>
          <p:cNvSpPr>
            <a:spLocks noGrp="1"/>
          </p:cNvSpPr>
          <p:nvPr>
            <p:ph idx="1"/>
          </p:nvPr>
        </p:nvSpPr>
        <p:spPr>
          <a:xfrm>
            <a:off x="100042" y="1000124"/>
            <a:ext cx="8758238" cy="4643453"/>
          </a:xfrm>
        </p:spPr>
        <p:txBody>
          <a:bodyPr/>
          <a:lstStyle/>
          <a:p>
            <a:pPr marL="457200" indent="-457200" eaLnBrk="1" hangingPunct="1">
              <a:buSzTx/>
              <a:buNone/>
            </a:pPr>
            <a:r>
              <a:rPr lang="zh-CN" altLang="en-US" sz="2400" b="1" dirty="0">
                <a:solidFill>
                  <a:schemeClr val="tx2"/>
                </a:solidFill>
                <a:latin typeface="+mn-ea"/>
              </a:rPr>
              <a:t>  使用设计度量和启发式规则对第一次分割得到的软件结构进一步精化。</a:t>
            </a:r>
          </a:p>
          <a:p>
            <a:pPr marL="857250" lvl="1" indent="-400050" eaLnBrk="1" hangingPunct="1">
              <a:buSzTx/>
              <a:buFont typeface="Wingdings" pitchFamily="2" charset="2"/>
              <a:buChar char="o"/>
            </a:pPr>
            <a:r>
              <a:rPr lang="zh-CN" altLang="en-US" sz="2400" b="1" dirty="0">
                <a:solidFill>
                  <a:schemeClr val="tx2"/>
                </a:solidFill>
                <a:latin typeface="+mn-ea"/>
              </a:rPr>
              <a:t>具体到数字仪表板的例子，对于从前面的设计步骤得到的软件结构，还可以做许多修改。下面是某些可能的修改：</a:t>
            </a:r>
          </a:p>
          <a:p>
            <a:pPr marL="857250" lvl="1" indent="-400050" eaLnBrk="1" hangingPunct="1">
              <a:buSzTx/>
              <a:buFont typeface="Wingdings" pitchFamily="2" charset="2"/>
              <a:buChar char="o"/>
            </a:pPr>
            <a:r>
              <a:rPr lang="zh-CN" altLang="en-US" sz="2400" b="1" dirty="0">
                <a:solidFill>
                  <a:schemeClr val="tx2"/>
                </a:solidFill>
                <a:latin typeface="+mn-ea"/>
              </a:rPr>
              <a:t>输入结构中的模块“转换成</a:t>
            </a:r>
            <a:r>
              <a:rPr lang="en-US" altLang="zh-CN" sz="2400" b="1" dirty="0">
                <a:solidFill>
                  <a:schemeClr val="tx2"/>
                </a:solidFill>
                <a:latin typeface="+mn-ea"/>
              </a:rPr>
              <a:t>rpm”</a:t>
            </a:r>
            <a:r>
              <a:rPr lang="zh-CN" altLang="en-US" sz="2400" b="1" dirty="0">
                <a:solidFill>
                  <a:schemeClr val="tx2"/>
                </a:solidFill>
                <a:latin typeface="+mn-ea"/>
              </a:rPr>
              <a:t>和“收集</a:t>
            </a:r>
            <a:r>
              <a:rPr lang="en-US" altLang="zh-CN" sz="2400" b="1" dirty="0" err="1">
                <a:solidFill>
                  <a:schemeClr val="tx2"/>
                </a:solidFill>
                <a:latin typeface="+mn-ea"/>
              </a:rPr>
              <a:t>sps</a:t>
            </a:r>
            <a:r>
              <a:rPr lang="en-US" altLang="zh-CN" sz="2400" b="1" dirty="0">
                <a:solidFill>
                  <a:schemeClr val="tx2"/>
                </a:solidFill>
                <a:latin typeface="+mn-ea"/>
              </a:rPr>
              <a:t>”</a:t>
            </a:r>
            <a:r>
              <a:rPr lang="zh-CN" altLang="en-US" sz="2400" b="1" dirty="0">
                <a:solidFill>
                  <a:schemeClr val="tx2"/>
                </a:solidFill>
                <a:latin typeface="+mn-ea"/>
              </a:rPr>
              <a:t>可以合并；</a:t>
            </a:r>
          </a:p>
          <a:p>
            <a:pPr marL="857250" lvl="1" indent="-400050" eaLnBrk="1" hangingPunct="1">
              <a:buSzTx/>
              <a:buFont typeface="Wingdings" pitchFamily="2" charset="2"/>
              <a:buChar char="o"/>
            </a:pPr>
            <a:r>
              <a:rPr lang="zh-CN" altLang="en-US" sz="2400" b="1" dirty="0">
                <a:solidFill>
                  <a:schemeClr val="tx2"/>
                </a:solidFill>
                <a:latin typeface="+mn-ea"/>
              </a:rPr>
              <a:t>模块“确定加速／减速”可以放在模块“计算</a:t>
            </a:r>
            <a:r>
              <a:rPr lang="en-US" altLang="zh-CN" sz="2400" b="1" dirty="0">
                <a:solidFill>
                  <a:schemeClr val="tx2"/>
                </a:solidFill>
                <a:latin typeface="+mn-ea"/>
              </a:rPr>
              <a:t>mph”</a:t>
            </a:r>
            <a:r>
              <a:rPr lang="zh-CN" altLang="en-US" sz="2400" b="1" dirty="0">
                <a:solidFill>
                  <a:schemeClr val="tx2"/>
                </a:solidFill>
                <a:latin typeface="+mn-ea"/>
              </a:rPr>
              <a:t>下面，以减少耦合；</a:t>
            </a:r>
          </a:p>
          <a:p>
            <a:pPr marL="857250" lvl="1" indent="-400050" eaLnBrk="1" hangingPunct="1">
              <a:buSzTx/>
              <a:buFont typeface="Wingdings" pitchFamily="2" charset="2"/>
              <a:buChar char="o"/>
            </a:pPr>
            <a:r>
              <a:rPr lang="zh-CN" altLang="en-US" sz="2400" b="1" dirty="0">
                <a:solidFill>
                  <a:schemeClr val="tx2"/>
                </a:solidFill>
                <a:latin typeface="+mn-ea"/>
              </a:rPr>
              <a:t>模块“加速／减速显示”可以相应地放在模块“显示</a:t>
            </a:r>
            <a:r>
              <a:rPr lang="en-US" altLang="zh-CN" sz="2400" b="1" dirty="0">
                <a:solidFill>
                  <a:schemeClr val="tx2"/>
                </a:solidFill>
                <a:latin typeface="+mn-ea"/>
              </a:rPr>
              <a:t>mph”</a:t>
            </a:r>
            <a:r>
              <a:rPr lang="zh-CN" altLang="en-US" sz="2400" b="1" dirty="0">
                <a:solidFill>
                  <a:schemeClr val="tx2"/>
                </a:solidFill>
                <a:latin typeface="+mn-ea"/>
              </a:rPr>
              <a:t>的下面。</a:t>
            </a:r>
            <a:endParaRPr lang="en-US" altLang="zh-CN" sz="2400" b="1" dirty="0">
              <a:solidFill>
                <a:schemeClr val="tx2"/>
              </a:solidFill>
              <a:latin typeface="+mn-ea"/>
            </a:endParaRPr>
          </a:p>
          <a:p>
            <a:pPr marL="0" lvl="1" indent="0" eaLnBrk="1" hangingPunct="1">
              <a:buSzTx/>
              <a:buNone/>
            </a:pPr>
            <a:r>
              <a:rPr lang="zh-CN" altLang="en-US" sz="2400" dirty="0">
                <a:solidFill>
                  <a:srgbClr val="FF0000"/>
                </a:solidFill>
              </a:rPr>
              <a:t>      </a:t>
            </a:r>
            <a:endParaRPr lang="zh-CN" altLang="en-US" sz="2400" b="1" dirty="0">
              <a:solidFill>
                <a:schemeClr val="tx2"/>
              </a:solidFill>
              <a:latin typeface="+mn-ea"/>
            </a:endParaRPr>
          </a:p>
          <a:p>
            <a:pPr marL="933450" lvl="1" indent="-476250" eaLnBrk="1" hangingPunct="1">
              <a:buSzTx/>
            </a:pPr>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457200" y="274638"/>
            <a:ext cx="8972584" cy="654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a:buSzTx/>
              <a:buNone/>
            </a:pPr>
            <a:r>
              <a:rPr lang="zh-CN" altLang="en-US" sz="3600" b="1" kern="0" dirty="0">
                <a:solidFill>
                  <a:schemeClr val="tx2"/>
                </a:solidFill>
              </a:rPr>
              <a:t>第四步：修改 </a:t>
            </a:r>
            <a:r>
              <a:rPr lang="en-US" altLang="zh-CN" sz="3600" b="1" kern="0" dirty="0">
                <a:solidFill>
                  <a:schemeClr val="tx2"/>
                </a:solidFill>
              </a:rPr>
              <a:t>—— </a:t>
            </a:r>
            <a:r>
              <a:rPr lang="zh-CN" altLang="en-US" sz="3600" b="1" kern="0" dirty="0">
                <a:solidFill>
                  <a:schemeClr val="tx2"/>
                </a:solidFill>
              </a:rPr>
              <a:t>高内聚、低耦合原则</a:t>
            </a:r>
          </a:p>
        </p:txBody>
      </p:sp>
      <p:pic>
        <p:nvPicPr>
          <p:cNvPr id="432131" name="Picture 3"/>
          <p:cNvPicPr>
            <a:picLocks noChangeAspect="1" noChangeArrowheads="1"/>
          </p:cNvPicPr>
          <p:nvPr/>
        </p:nvPicPr>
        <p:blipFill>
          <a:blip r:embed="rId2"/>
          <a:srcRect/>
          <a:stretch>
            <a:fillRect/>
          </a:stretch>
        </p:blipFill>
        <p:spPr bwMode="auto">
          <a:xfrm>
            <a:off x="42863" y="976335"/>
            <a:ext cx="9058275" cy="5667375"/>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274638"/>
            <a:ext cx="7972452" cy="654050"/>
          </a:xfrm>
        </p:spPr>
        <p:txBody>
          <a:bodyPr/>
          <a:lstStyle/>
          <a:p>
            <a:r>
              <a:rPr lang="zh-CN" altLang="en-US" dirty="0"/>
              <a:t>第五步：简要说明</a:t>
            </a:r>
          </a:p>
        </p:txBody>
      </p:sp>
      <p:sp>
        <p:nvSpPr>
          <p:cNvPr id="33795" name="内容占位符 2"/>
          <p:cNvSpPr>
            <a:spLocks noGrp="1"/>
          </p:cNvSpPr>
          <p:nvPr>
            <p:ph idx="1"/>
          </p:nvPr>
        </p:nvSpPr>
        <p:spPr>
          <a:xfrm>
            <a:off x="100042" y="1000124"/>
            <a:ext cx="8758238" cy="4643453"/>
          </a:xfrm>
        </p:spPr>
        <p:txBody>
          <a:bodyPr/>
          <a:lstStyle/>
          <a:p>
            <a:pPr eaLnBrk="1" hangingPunct="1"/>
            <a:r>
              <a:rPr lang="zh-CN" altLang="en-US" sz="2400" b="1" dirty="0">
                <a:solidFill>
                  <a:schemeClr val="tx2"/>
                </a:solidFill>
                <a:latin typeface="+mn-ea"/>
              </a:rPr>
              <a:t>虽然图中每个模块的名字表明了它的基本功能，但是仍然应该为每个模块写一个简要说明，描述：</a:t>
            </a:r>
          </a:p>
          <a:p>
            <a:pPr marL="533400" indent="-533400" eaLnBrk="1" hangingPunct="1"/>
            <a:endParaRPr lang="zh-CN" altLang="en-US" sz="2400" b="1" dirty="0">
              <a:solidFill>
                <a:schemeClr val="tx2"/>
              </a:solidFill>
              <a:latin typeface="+mn-ea"/>
            </a:endParaRPr>
          </a:p>
          <a:p>
            <a:pPr marL="933450" lvl="1" indent="-476250" eaLnBrk="1" hangingPunct="1">
              <a:buFont typeface="Wingdings" pitchFamily="2" charset="2"/>
              <a:buAutoNum type="arabicPeriod"/>
            </a:pPr>
            <a:r>
              <a:rPr lang="zh-CN" altLang="en-US" sz="2400" b="1" dirty="0">
                <a:solidFill>
                  <a:schemeClr val="tx2"/>
                </a:solidFill>
                <a:latin typeface="+mn-ea"/>
              </a:rPr>
              <a:t>进出该模块的信息（接口描述）；</a:t>
            </a:r>
          </a:p>
          <a:p>
            <a:pPr marL="933450" lvl="1" indent="-476250" eaLnBrk="1" hangingPunct="1">
              <a:buFont typeface="Wingdings" pitchFamily="2" charset="2"/>
              <a:buAutoNum type="arabicPeriod"/>
            </a:pPr>
            <a:r>
              <a:rPr lang="zh-CN" altLang="en-US" sz="2400" b="1" dirty="0">
                <a:solidFill>
                  <a:schemeClr val="tx2"/>
                </a:solidFill>
                <a:latin typeface="+mn-ea"/>
              </a:rPr>
              <a:t>模块内部的信息；</a:t>
            </a:r>
          </a:p>
          <a:p>
            <a:pPr marL="933450" lvl="1" indent="-476250" eaLnBrk="1" hangingPunct="1">
              <a:buFont typeface="Wingdings" pitchFamily="2" charset="2"/>
              <a:buAutoNum type="arabicPeriod"/>
            </a:pPr>
            <a:r>
              <a:rPr lang="zh-CN" altLang="en-US" sz="2400" b="1" dirty="0">
                <a:solidFill>
                  <a:schemeClr val="tx2"/>
                </a:solidFill>
                <a:latin typeface="+mn-ea"/>
              </a:rPr>
              <a:t>过程陈述，包括主要判定点及任务等；</a:t>
            </a:r>
          </a:p>
          <a:p>
            <a:pPr marL="933450" lvl="1" indent="-476250" eaLnBrk="1" hangingPunct="1">
              <a:buFont typeface="Wingdings" pitchFamily="2" charset="2"/>
              <a:buAutoNum type="arabicPeriod"/>
            </a:pPr>
            <a:r>
              <a:rPr lang="zh-CN" altLang="en-US" sz="2400" b="1" dirty="0">
                <a:solidFill>
                  <a:schemeClr val="tx2"/>
                </a:solidFill>
                <a:latin typeface="+mn-ea"/>
              </a:rPr>
              <a:t>对约束和特殊特点的简短讨论。</a:t>
            </a:r>
          </a:p>
          <a:p>
            <a:pPr eaLnBrk="1" hangingPunct="1"/>
            <a:endParaRPr lang="zh-CN" altLang="en-US" sz="2400" b="1" dirty="0">
              <a:solidFill>
                <a:schemeClr val="tx2"/>
              </a:solidFill>
              <a:latin typeface="+mn-ea"/>
            </a:endParaRPr>
          </a:p>
          <a:p>
            <a:pPr marL="933450" lvl="1" indent="-476250" eaLnBrk="1" hangingPunct="1">
              <a:buSzTx/>
            </a:pPr>
            <a:endParaRPr lang="zh-CN" altLang="en-US" sz="2400" b="1" dirty="0">
              <a:solidFill>
                <a:schemeClr val="tx2"/>
              </a:solidFill>
              <a:latin typeface="+mn-ea"/>
            </a:endParaRPr>
          </a:p>
          <a:p>
            <a:pPr eaLnBrk="1" hangingPunct="1">
              <a:lnSpc>
                <a:spcPct val="115000"/>
              </a:lnSpc>
            </a:pPr>
            <a:endParaRPr lang="zh-CN" altLang="en-US" sz="2400" b="1" dirty="0">
              <a:solidFill>
                <a:schemeClr val="tx2"/>
              </a:solidFill>
              <a:latin typeface="+mn-ea"/>
            </a:endParaRPr>
          </a:p>
          <a:p>
            <a:pPr eaLnBrk="1" hangingPunct="1">
              <a:lnSpc>
                <a:spcPct val="115000"/>
              </a:lnSpc>
            </a:pPr>
            <a:endParaRPr lang="en-US" altLang="zh-CN" sz="2400" b="1" dirty="0">
              <a:solidFill>
                <a:schemeClr val="tx2"/>
              </a:solidFill>
              <a:latin typeface="+mn-ea"/>
            </a:endParaRPr>
          </a:p>
        </p:txBody>
      </p:sp>
    </p:spTree>
  </p:cSld>
  <p:clrMapOvr>
    <a:masterClrMapping/>
  </p:clrMapOvr>
  <p:transition advClick="0"/>
</p:sld>
</file>

<file path=ppt/theme/theme1.xml><?xml version="1.0" encoding="utf-8"?>
<a:theme xmlns:a="http://schemas.openxmlformats.org/drawingml/2006/main" name="默认设计模板">
  <a:themeElements>
    <a:clrScheme name="默认设计模板 7">
      <a:dk1>
        <a:srgbClr val="333333"/>
      </a:dk1>
      <a:lt1>
        <a:srgbClr val="FFFFFF"/>
      </a:lt1>
      <a:dk2>
        <a:srgbClr val="000000"/>
      </a:dk2>
      <a:lt2>
        <a:srgbClr val="66007C"/>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fontScheme name="默认设计模板">
      <a:majorFont>
        <a:latin typeface="Frutiger LT 45 Light"/>
        <a:ea typeface="黑体"/>
        <a:cs typeface=""/>
      </a:majorFont>
      <a:minorFont>
        <a:latin typeface="Frutiger LT 55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solidFill>
        <a:ln w="9525" cap="flat" cmpd="sng" algn="ctr">
          <a:noFill/>
          <a:prstDash val="solid"/>
          <a:round/>
          <a:headEnd type="none" w="med" len="med"/>
          <a:tailEnd type="none" w="med" len="med"/>
        </a:ln>
        <a:effectLst/>
      </a:spPr>
      <a:bodyPr vert="horz" wrap="none" lIns="73025" tIns="36512" rIns="73025" bIns="36512" numCol="1" anchor="ctr" anchorCtr="0" compatLnSpc="1">
        <a:prstTxWarp prst="textNoShape">
          <a:avLst/>
        </a:prstTxWarp>
      </a:bodyPr>
      <a:lstStyle>
        <a:def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defRPr kumimoji="0" lang="zh-CN" altLang="en-US" sz="1200" b="0" i="0" u="none" strike="noStrike" cap="none" normalizeH="0" baseline="0" smtClean="0">
            <a:ln>
              <a:noFill/>
            </a:ln>
            <a:solidFill>
              <a:srgbClr val="00509B"/>
            </a:solidFill>
            <a:effectLst/>
            <a:latin typeface="Verdana" pitchFamily="34" charset="0"/>
            <a:ea typeface="黑体" pitchFamily="2" charset="-122"/>
          </a:defRPr>
        </a:defPPr>
      </a:lstStyle>
    </a:spDef>
    <a:lnDef>
      <a:spPr bwMode="auto">
        <a:xfrm>
          <a:off x="0" y="0"/>
          <a:ext cx="1" cy="1"/>
        </a:xfrm>
        <a:custGeom>
          <a:avLst/>
          <a:gdLst/>
          <a:ahLst/>
          <a:cxnLst/>
          <a:rect l="0" t="0" r="0" b="0"/>
          <a:pathLst/>
        </a:custGeom>
        <a:solidFill>
          <a:schemeClr val="folHlink"/>
        </a:solidFill>
        <a:ln w="9525" cap="flat" cmpd="sng" algn="ctr">
          <a:noFill/>
          <a:prstDash val="solid"/>
          <a:round/>
          <a:headEnd type="none" w="med" len="med"/>
          <a:tailEnd type="none" w="med" len="med"/>
        </a:ln>
        <a:effectLst/>
      </a:spPr>
      <a:bodyPr vert="horz" wrap="none" lIns="73025" tIns="36512" rIns="73025" bIns="36512" numCol="1" anchor="ctr" anchorCtr="0" compatLnSpc="1">
        <a:prstTxWarp prst="textNoShape">
          <a:avLst/>
        </a:prstTxWarp>
      </a:bodyPr>
      <a:lstStyle>
        <a:def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defRPr kumimoji="0" lang="zh-CN" altLang="en-US" sz="1200" b="0" i="0" u="none" strike="noStrike" cap="none" normalizeH="0" baseline="0" smtClean="0">
            <a:ln>
              <a:noFill/>
            </a:ln>
            <a:solidFill>
              <a:srgbClr val="00509B"/>
            </a:solidFill>
            <a:effectLst/>
            <a:latin typeface="Verdana" pitchFamily="34" charset="0"/>
            <a:ea typeface="黑体" pitchFamily="2" charset="-122"/>
          </a:defRPr>
        </a:defPPr>
      </a:lstStyle>
    </a:lnDef>
    <a:txDef>
      <a:spPr>
        <a:noFill/>
      </a:spPr>
      <a:bodyPr wrap="square" rtlCol="0">
        <a:spAutoFit/>
      </a:bodyPr>
      <a:lstStyle>
        <a:defPPr>
          <a:buNone/>
          <a:defRPr b="1" dirty="0" smtClean="0">
            <a:solidFill>
              <a:srgbClr val="0000FF"/>
            </a:solidFill>
            <a:latin typeface="楷体" pitchFamily="49" charset="-122"/>
            <a:ea typeface="楷体" pitchFamily="49" charset="-122"/>
          </a:defRPr>
        </a:defPPr>
      </a:lstStyle>
    </a:txDef>
  </a:objectDefaults>
  <a:extraClrSchemeLst>
    <a:extraClrScheme>
      <a:clrScheme name="默认设计模板 1">
        <a:dk1>
          <a:srgbClr val="333333"/>
        </a:dk1>
        <a:lt1>
          <a:srgbClr val="FFFFFF"/>
        </a:lt1>
        <a:dk2>
          <a:srgbClr val="000000"/>
        </a:dk2>
        <a:lt2>
          <a:srgbClr val="999999"/>
        </a:lt2>
        <a:accent1>
          <a:srgbClr val="C6DEF3"/>
        </a:accent1>
        <a:accent2>
          <a:srgbClr val="00509B"/>
        </a:accent2>
        <a:accent3>
          <a:srgbClr val="FFFFFF"/>
        </a:accent3>
        <a:accent4>
          <a:srgbClr val="2A2A2A"/>
        </a:accent4>
        <a:accent5>
          <a:srgbClr val="DFECF8"/>
        </a:accent5>
        <a:accent6>
          <a:srgbClr val="00488C"/>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333333"/>
        </a:dk1>
        <a:lt1>
          <a:srgbClr val="FFFFFF"/>
        </a:lt1>
        <a:dk2>
          <a:srgbClr val="000000"/>
        </a:dk2>
        <a:lt2>
          <a:srgbClr val="D20000"/>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3">
        <a:dk1>
          <a:srgbClr val="333333"/>
        </a:dk1>
        <a:lt1>
          <a:srgbClr val="FFFFFF"/>
        </a:lt1>
        <a:dk2>
          <a:srgbClr val="000000"/>
        </a:dk2>
        <a:lt2>
          <a:srgbClr val="6600CC"/>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4">
        <a:dk1>
          <a:srgbClr val="333333"/>
        </a:dk1>
        <a:lt1>
          <a:srgbClr val="FFFFFF"/>
        </a:lt1>
        <a:dk2>
          <a:srgbClr val="000000"/>
        </a:dk2>
        <a:lt2>
          <a:srgbClr val="9900CC"/>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5">
        <a:dk1>
          <a:srgbClr val="333333"/>
        </a:dk1>
        <a:lt1>
          <a:srgbClr val="FFFFFF"/>
        </a:lt1>
        <a:dk2>
          <a:srgbClr val="000000"/>
        </a:dk2>
        <a:lt2>
          <a:srgbClr val="9900FF"/>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6">
        <a:dk1>
          <a:srgbClr val="333333"/>
        </a:dk1>
        <a:lt1>
          <a:srgbClr val="FFFFFF"/>
        </a:lt1>
        <a:dk2>
          <a:srgbClr val="000000"/>
        </a:dk2>
        <a:lt2>
          <a:srgbClr val="9933FF"/>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7">
        <a:dk1>
          <a:srgbClr val="333333"/>
        </a:dk1>
        <a:lt1>
          <a:srgbClr val="FFFFFF"/>
        </a:lt1>
        <a:dk2>
          <a:srgbClr val="000000"/>
        </a:dk2>
        <a:lt2>
          <a:srgbClr val="66007C"/>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Frutiger LT 55 Roman"/>
        <a:ea typeface="宋体"/>
        <a:cs typeface=""/>
      </a:majorFont>
      <a:minorFont>
        <a:latin typeface="Frutiger LT 55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solidFill>
        <a:ln w="9525" cap="flat" cmpd="sng" algn="ctr">
          <a:noFill/>
          <a:prstDash val="solid"/>
          <a:round/>
          <a:headEnd type="none" w="med" len="med"/>
          <a:tailEnd type="none" w="med" len="med"/>
        </a:ln>
        <a:effectLst/>
      </a:spPr>
      <a:bodyPr vert="horz" wrap="none" lIns="73025" tIns="36512" rIns="73025" bIns="36512" numCol="1" anchor="ctr" anchorCtr="0" compatLnSpc="1">
        <a:prstTxWarp prst="textNoShape">
          <a:avLst/>
        </a:prstTxWarp>
      </a:bodyPr>
      <a:lstStyle>
        <a:def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defRPr kumimoji="0" lang="zh-CN" altLang="en-US" sz="1200" b="0" i="0" u="none" strike="noStrike" cap="none" normalizeH="0" baseline="0" smtClean="0">
            <a:ln>
              <a:noFill/>
            </a:ln>
            <a:solidFill>
              <a:srgbClr val="00509B"/>
            </a:solidFill>
            <a:effectLst/>
            <a:latin typeface="Verdana" pitchFamily="34" charset="0"/>
            <a:ea typeface="黑体" pitchFamily="2" charset="-122"/>
          </a:defRPr>
        </a:defPPr>
      </a:lstStyle>
    </a:spDef>
    <a:lnDef>
      <a:spPr bwMode="auto">
        <a:xfrm>
          <a:off x="0" y="0"/>
          <a:ext cx="1" cy="1"/>
        </a:xfrm>
        <a:custGeom>
          <a:avLst/>
          <a:gdLst/>
          <a:ahLst/>
          <a:cxnLst/>
          <a:rect l="0" t="0" r="0" b="0"/>
          <a:pathLst/>
        </a:custGeom>
        <a:solidFill>
          <a:schemeClr val="folHlink"/>
        </a:solidFill>
        <a:ln w="9525" cap="flat" cmpd="sng" algn="ctr">
          <a:noFill/>
          <a:prstDash val="solid"/>
          <a:round/>
          <a:headEnd type="none" w="med" len="med"/>
          <a:tailEnd type="none" w="med" len="med"/>
        </a:ln>
        <a:effectLst/>
      </a:spPr>
      <a:bodyPr vert="horz" wrap="none" lIns="73025" tIns="36512" rIns="73025" bIns="36512" numCol="1" anchor="ctr" anchorCtr="0" compatLnSpc="1">
        <a:prstTxWarp prst="textNoShape">
          <a:avLst/>
        </a:prstTxWarp>
      </a:bodyPr>
      <a:lstStyle>
        <a:def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defRPr kumimoji="0" lang="zh-CN" altLang="en-US" sz="1200" b="0" i="0" u="none" strike="noStrike" cap="none" normalizeH="0" baseline="0" smtClean="0">
            <a:ln>
              <a:noFill/>
            </a:ln>
            <a:solidFill>
              <a:srgbClr val="00509B"/>
            </a:solidFill>
            <a:effectLst/>
            <a:latin typeface="Verdana" pitchFamily="34" charset="0"/>
            <a:ea typeface="黑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自定义设计方案 13">
        <a:dk1>
          <a:srgbClr val="4D4D4D"/>
        </a:dk1>
        <a:lt1>
          <a:srgbClr val="FFFFFF"/>
        </a:lt1>
        <a:dk2>
          <a:srgbClr val="000000"/>
        </a:dk2>
        <a:lt2>
          <a:srgbClr val="999999"/>
        </a:lt2>
        <a:accent1>
          <a:srgbClr val="C6DEF3"/>
        </a:accent1>
        <a:accent2>
          <a:srgbClr val="00509B"/>
        </a:accent2>
        <a:accent3>
          <a:srgbClr val="FFFFFF"/>
        </a:accent3>
        <a:accent4>
          <a:srgbClr val="404040"/>
        </a:accent4>
        <a:accent5>
          <a:srgbClr val="DFECF8"/>
        </a:accent5>
        <a:accent6>
          <a:srgbClr val="00488C"/>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14">
        <a:dk1>
          <a:srgbClr val="333333"/>
        </a:dk1>
        <a:lt1>
          <a:srgbClr val="FFFFFF"/>
        </a:lt1>
        <a:dk2>
          <a:srgbClr val="000000"/>
        </a:dk2>
        <a:lt2>
          <a:srgbClr val="999999"/>
        </a:lt2>
        <a:accent1>
          <a:srgbClr val="C6DEF3"/>
        </a:accent1>
        <a:accent2>
          <a:srgbClr val="00509B"/>
        </a:accent2>
        <a:accent3>
          <a:srgbClr val="FFFFFF"/>
        </a:accent3>
        <a:accent4>
          <a:srgbClr val="2A2A2A"/>
        </a:accent4>
        <a:accent5>
          <a:srgbClr val="DFECF8"/>
        </a:accent5>
        <a:accent6>
          <a:srgbClr val="00488C"/>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15">
        <a:dk1>
          <a:srgbClr val="333333"/>
        </a:dk1>
        <a:lt1>
          <a:srgbClr val="FFFFFF"/>
        </a:lt1>
        <a:dk2>
          <a:srgbClr val="000000"/>
        </a:dk2>
        <a:lt2>
          <a:srgbClr val="D20000"/>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16">
        <a:dk1>
          <a:srgbClr val="333333"/>
        </a:dk1>
        <a:lt1>
          <a:srgbClr val="FFFFFF"/>
        </a:lt1>
        <a:dk2>
          <a:srgbClr val="000000"/>
        </a:dk2>
        <a:lt2>
          <a:srgbClr val="6600CC"/>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7">
      <a:dk1>
        <a:srgbClr val="333333"/>
      </a:dk1>
      <a:lt1>
        <a:srgbClr val="FFFFFF"/>
      </a:lt1>
      <a:dk2>
        <a:srgbClr val="000000"/>
      </a:dk2>
      <a:lt2>
        <a:srgbClr val="66007C"/>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fontScheme name="默认设计模板">
      <a:majorFont>
        <a:latin typeface="Frutiger LT 45 Light"/>
        <a:ea typeface="黑体"/>
        <a:cs typeface=""/>
      </a:majorFont>
      <a:minorFont>
        <a:latin typeface="Frutiger LT 55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solidFill>
        <a:ln w="9525" cap="flat" cmpd="sng" algn="ctr">
          <a:noFill/>
          <a:prstDash val="solid"/>
          <a:round/>
          <a:headEnd type="none" w="med" len="med"/>
          <a:tailEnd type="none" w="med" len="med"/>
        </a:ln>
        <a:effectLst/>
      </a:spPr>
      <a:bodyPr vert="horz" wrap="none" lIns="73025" tIns="36512" rIns="73025" bIns="36512" numCol="1" anchor="ctr" anchorCtr="0" compatLnSpc="1">
        <a:prstTxWarp prst="textNoShape">
          <a:avLst/>
        </a:prstTxWarp>
      </a:bodyPr>
      <a:lstStyle>
        <a:def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defRPr kumimoji="0" lang="zh-CN" altLang="en-US" sz="1200" b="0" i="0" u="none" strike="noStrike" cap="none" normalizeH="0" baseline="0" smtClean="0">
            <a:ln>
              <a:noFill/>
            </a:ln>
            <a:solidFill>
              <a:srgbClr val="00509B"/>
            </a:solidFill>
            <a:effectLst/>
            <a:latin typeface="Verdana" pitchFamily="34" charset="0"/>
            <a:ea typeface="黑体" pitchFamily="2" charset="-122"/>
          </a:defRPr>
        </a:defPPr>
      </a:lstStyle>
    </a:spDef>
    <a:lnDef>
      <a:spPr bwMode="auto">
        <a:xfrm>
          <a:off x="0" y="0"/>
          <a:ext cx="1" cy="1"/>
        </a:xfrm>
        <a:custGeom>
          <a:avLst/>
          <a:gdLst/>
          <a:ahLst/>
          <a:cxnLst/>
          <a:rect l="0" t="0" r="0" b="0"/>
          <a:pathLst/>
        </a:custGeom>
        <a:solidFill>
          <a:schemeClr val="folHlink"/>
        </a:solidFill>
        <a:ln w="9525" cap="flat" cmpd="sng" algn="ctr">
          <a:noFill/>
          <a:prstDash val="solid"/>
          <a:round/>
          <a:headEnd type="none" w="med" len="med"/>
          <a:tailEnd type="none" w="med" len="med"/>
        </a:ln>
        <a:effectLst/>
      </a:spPr>
      <a:bodyPr vert="horz" wrap="none" lIns="73025" tIns="36512" rIns="73025" bIns="36512" numCol="1" anchor="ctr" anchorCtr="0" compatLnSpc="1">
        <a:prstTxWarp prst="textNoShape">
          <a:avLst/>
        </a:prstTxWarp>
      </a:bodyPr>
      <a:lstStyle>
        <a:defPPr marL="0" marR="0" indent="95250" algn="ctr" defTabSz="914400" rtl="0" eaLnBrk="0" fontAlgn="base" latinLnBrk="0" hangingPunct="0">
          <a:lnSpc>
            <a:spcPct val="100000"/>
          </a:lnSpc>
          <a:spcBef>
            <a:spcPct val="0"/>
          </a:spcBef>
          <a:spcAft>
            <a:spcPct val="0"/>
          </a:spcAft>
          <a:buClrTx/>
          <a:buSzPct val="50000"/>
          <a:buFont typeface="Wingdings" pitchFamily="2" charset="2"/>
          <a:buChar char="l"/>
          <a:tabLst/>
          <a:defRPr kumimoji="0" lang="zh-CN" altLang="en-US" sz="1200" b="0" i="0" u="none" strike="noStrike" cap="none" normalizeH="0" baseline="0" smtClean="0">
            <a:ln>
              <a:noFill/>
            </a:ln>
            <a:solidFill>
              <a:srgbClr val="00509B"/>
            </a:solidFill>
            <a:effectLst/>
            <a:latin typeface="Verdana" pitchFamily="34" charset="0"/>
            <a:ea typeface="黑体" pitchFamily="2" charset="-122"/>
          </a:defRPr>
        </a:defPPr>
      </a:lstStyle>
    </a:lnDef>
  </a:objectDefaults>
  <a:extraClrSchemeLst>
    <a:extraClrScheme>
      <a:clrScheme name="默认设计模板 1">
        <a:dk1>
          <a:srgbClr val="333333"/>
        </a:dk1>
        <a:lt1>
          <a:srgbClr val="FFFFFF"/>
        </a:lt1>
        <a:dk2>
          <a:srgbClr val="000000"/>
        </a:dk2>
        <a:lt2>
          <a:srgbClr val="999999"/>
        </a:lt2>
        <a:accent1>
          <a:srgbClr val="C6DEF3"/>
        </a:accent1>
        <a:accent2>
          <a:srgbClr val="00509B"/>
        </a:accent2>
        <a:accent3>
          <a:srgbClr val="FFFFFF"/>
        </a:accent3>
        <a:accent4>
          <a:srgbClr val="2A2A2A"/>
        </a:accent4>
        <a:accent5>
          <a:srgbClr val="DFECF8"/>
        </a:accent5>
        <a:accent6>
          <a:srgbClr val="00488C"/>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333333"/>
        </a:dk1>
        <a:lt1>
          <a:srgbClr val="FFFFFF"/>
        </a:lt1>
        <a:dk2>
          <a:srgbClr val="000000"/>
        </a:dk2>
        <a:lt2>
          <a:srgbClr val="D20000"/>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3">
        <a:dk1>
          <a:srgbClr val="333333"/>
        </a:dk1>
        <a:lt1>
          <a:srgbClr val="FFFFFF"/>
        </a:lt1>
        <a:dk2>
          <a:srgbClr val="000000"/>
        </a:dk2>
        <a:lt2>
          <a:srgbClr val="6600CC"/>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4">
        <a:dk1>
          <a:srgbClr val="333333"/>
        </a:dk1>
        <a:lt1>
          <a:srgbClr val="FFFFFF"/>
        </a:lt1>
        <a:dk2>
          <a:srgbClr val="000000"/>
        </a:dk2>
        <a:lt2>
          <a:srgbClr val="9900CC"/>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5">
        <a:dk1>
          <a:srgbClr val="333333"/>
        </a:dk1>
        <a:lt1>
          <a:srgbClr val="FFFFFF"/>
        </a:lt1>
        <a:dk2>
          <a:srgbClr val="000000"/>
        </a:dk2>
        <a:lt2>
          <a:srgbClr val="9900FF"/>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6">
        <a:dk1>
          <a:srgbClr val="333333"/>
        </a:dk1>
        <a:lt1>
          <a:srgbClr val="FFFFFF"/>
        </a:lt1>
        <a:dk2>
          <a:srgbClr val="000000"/>
        </a:dk2>
        <a:lt2>
          <a:srgbClr val="9933FF"/>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
      <a:clrScheme name="默认设计模板 7">
        <a:dk1>
          <a:srgbClr val="333333"/>
        </a:dk1>
        <a:lt1>
          <a:srgbClr val="FFFFFF"/>
        </a:lt1>
        <a:dk2>
          <a:srgbClr val="000000"/>
        </a:dk2>
        <a:lt2>
          <a:srgbClr val="66007C"/>
        </a:lt2>
        <a:accent1>
          <a:srgbClr val="C6DEF3"/>
        </a:accent1>
        <a:accent2>
          <a:srgbClr val="F0D250"/>
        </a:accent2>
        <a:accent3>
          <a:srgbClr val="FFFFFF"/>
        </a:accent3>
        <a:accent4>
          <a:srgbClr val="2A2A2A"/>
        </a:accent4>
        <a:accent5>
          <a:srgbClr val="DFECF8"/>
        </a:accent5>
        <a:accent6>
          <a:srgbClr val="D9BE48"/>
        </a:accent6>
        <a:hlink>
          <a:srgbClr val="0088CC"/>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20378</TotalTime>
  <Words>7578</Words>
  <Application>Microsoft Office PowerPoint</Application>
  <PresentationFormat>全屏显示(4:3)</PresentationFormat>
  <Paragraphs>715</Paragraphs>
  <Slides>103</Slides>
  <Notes>99</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4</vt:i4>
      </vt:variant>
      <vt:variant>
        <vt:lpstr>幻灯片标题</vt:lpstr>
      </vt:variant>
      <vt:variant>
        <vt:i4>103</vt:i4>
      </vt:variant>
    </vt:vector>
  </HeadingPairs>
  <TitlesOfParts>
    <vt:vector size="121" baseType="lpstr">
      <vt:lpstr>Frutiger LT 45 Light</vt:lpstr>
      <vt:lpstr>Frutiger LT 55 Roman</vt:lpstr>
      <vt:lpstr>黑体</vt:lpstr>
      <vt:lpstr>楷体</vt:lpstr>
      <vt:lpstr>楷体_GB2312</vt:lpstr>
      <vt:lpstr>宋体</vt:lpstr>
      <vt:lpstr>Arial</vt:lpstr>
      <vt:lpstr>Times New Roman</vt:lpstr>
      <vt:lpstr>Verdana</vt:lpstr>
      <vt:lpstr>Webdings</vt:lpstr>
      <vt:lpstr>Wingdings</vt:lpstr>
      <vt:lpstr>默认设计模板</vt:lpstr>
      <vt:lpstr>1_自定义设计方案</vt:lpstr>
      <vt:lpstr>1_默认设计模板</vt:lpstr>
      <vt:lpstr>Picture</vt:lpstr>
      <vt:lpstr>Visio</vt:lpstr>
      <vt:lpstr>公式</vt:lpstr>
      <vt:lpstr>图片</vt:lpstr>
      <vt:lpstr>软件工程导论（第6版）  第五章  总体设计 </vt:lpstr>
      <vt:lpstr>软件开发与生产过程的综合协同</vt:lpstr>
      <vt:lpstr>系统设计的过程</vt:lpstr>
      <vt:lpstr>总体设计意义</vt:lpstr>
      <vt:lpstr>总体设计意义</vt:lpstr>
      <vt:lpstr>本章主要内容</vt:lpstr>
      <vt:lpstr>5.1 设计过程</vt:lpstr>
      <vt:lpstr>5.1.1 设想供选择的方案</vt:lpstr>
      <vt:lpstr>5.1.1设想供选择的方案</vt:lpstr>
      <vt:lpstr>5.1.2 选择合理的方案</vt:lpstr>
      <vt:lpstr>5.1.3 推荐最佳方案</vt:lpstr>
      <vt:lpstr>5.1.4 功能分解</vt:lpstr>
      <vt:lpstr>5.1.5 设计软件结构</vt:lpstr>
      <vt:lpstr>5.1.6 数据库设计</vt:lpstr>
      <vt:lpstr>5.1.7 制定测试计划</vt:lpstr>
      <vt:lpstr>5.1.8 书写文档</vt:lpstr>
      <vt:lpstr>5.1.9 审查和复审</vt:lpstr>
      <vt:lpstr>5.2 软件设计原理</vt:lpstr>
      <vt:lpstr>5.2.1 模块化</vt:lpstr>
      <vt:lpstr>5.2.1 模块化的优点</vt:lpstr>
      <vt:lpstr>5.2.1 采用模块化的依据</vt:lpstr>
      <vt:lpstr>5.2.1最适当的模块数目</vt:lpstr>
      <vt:lpstr>5.2.1模块化的结论</vt:lpstr>
      <vt:lpstr>5.2.2抽象</vt:lpstr>
      <vt:lpstr>5.2.2抽象</vt:lpstr>
      <vt:lpstr>5.2.3逐步求精</vt:lpstr>
      <vt:lpstr>5.2.4信息隐蔽和局部化</vt:lpstr>
      <vt:lpstr>5.2.5模块独立</vt:lpstr>
      <vt:lpstr>5.2.5模块独立（耦合性）</vt:lpstr>
      <vt:lpstr>5.2.5模块独立（耦合性）</vt:lpstr>
      <vt:lpstr>5.2.5模块独立（耦合性）</vt:lpstr>
      <vt:lpstr>5.2.5模块独立（内聚性）</vt:lpstr>
      <vt:lpstr>5.2.5模块独立（内聚性）</vt:lpstr>
      <vt:lpstr>5.2.5模块独立（内聚性）</vt:lpstr>
      <vt:lpstr>5.2.5模块独立（内聚性）</vt:lpstr>
      <vt:lpstr>5.3启发式规则</vt:lpstr>
      <vt:lpstr>5.3.1.改进软件结构提高模块独立性</vt:lpstr>
      <vt:lpstr>5.3.2.模块规模应该适中</vt:lpstr>
      <vt:lpstr>3.深度、宽度、扇入和扇出都应适当</vt:lpstr>
      <vt:lpstr>5.3.3.深度、宽度、扇入和扇出都应适当</vt:lpstr>
      <vt:lpstr>5.3.3.深度、宽度、扇入和扇出都应适当</vt:lpstr>
      <vt:lpstr>5.3.4.模块的作用域应该在控制域之内</vt:lpstr>
      <vt:lpstr>5.3.4.模块的作用域应该在控制域之内</vt:lpstr>
      <vt:lpstr>5.3.5.尽量降低模块接口的复杂程度</vt:lpstr>
      <vt:lpstr>5.尽量降低模块接口的复杂程度</vt:lpstr>
      <vt:lpstr>5.3.6.设计单入口单出口的模块</vt:lpstr>
      <vt:lpstr>5.3.7.模块功能应该可以预测</vt:lpstr>
      <vt:lpstr>总体设计总结</vt:lpstr>
      <vt:lpstr>系统设计的过程</vt:lpstr>
      <vt:lpstr>总体设计总结</vt:lpstr>
      <vt:lpstr>总体设计总结</vt:lpstr>
      <vt:lpstr>秦农直供垂直电商平台</vt:lpstr>
      <vt:lpstr>秦农直供垂直电商平台</vt:lpstr>
      <vt:lpstr>体系结构（C/S模式）</vt:lpstr>
      <vt:lpstr>体系结构（C/S模式）</vt:lpstr>
      <vt:lpstr>体系结构（B/S模式）</vt:lpstr>
      <vt:lpstr>体系结构（B/S模式）</vt:lpstr>
      <vt:lpstr>体系结构（B/S与C/S比较）</vt:lpstr>
      <vt:lpstr>体系结构（三层C/S结构）</vt:lpstr>
      <vt:lpstr>体系结构（三层C/S结构）</vt:lpstr>
      <vt:lpstr>体系结构比较</vt:lpstr>
      <vt:lpstr>体系结构比较</vt:lpstr>
      <vt:lpstr>其他体系结构</vt:lpstr>
      <vt:lpstr>其他体系结构</vt:lpstr>
      <vt:lpstr>其他体系结构</vt:lpstr>
      <vt:lpstr>其他体系结构</vt:lpstr>
      <vt:lpstr>基于BS架构的Web应用</vt:lpstr>
      <vt:lpstr>BS架构的Web应用架构</vt:lpstr>
      <vt:lpstr>BS架构的Web应用架构（MVC）</vt:lpstr>
      <vt:lpstr>BS架构的Web应用架构（SSH）</vt:lpstr>
      <vt:lpstr>BS架构的Web应用架构（前端）</vt:lpstr>
      <vt:lpstr>其他开发工具</vt:lpstr>
      <vt:lpstr>数据库设计</vt:lpstr>
      <vt:lpstr>5.4图形工具</vt:lpstr>
      <vt:lpstr>5.4.1层次图</vt:lpstr>
      <vt:lpstr>5.4.1HIPO图</vt:lpstr>
      <vt:lpstr>5.4.2结构图</vt:lpstr>
      <vt:lpstr>5.4.2结构图</vt:lpstr>
      <vt:lpstr>5.4图形工具</vt:lpstr>
      <vt:lpstr>5.5面向数据流的设计方法</vt:lpstr>
      <vt:lpstr>5.5.1概念</vt:lpstr>
      <vt:lpstr>变换流</vt:lpstr>
      <vt:lpstr>变换流</vt:lpstr>
      <vt:lpstr>事务流</vt:lpstr>
      <vt:lpstr>事务流</vt:lpstr>
      <vt:lpstr>设计过程</vt:lpstr>
      <vt:lpstr>5.5.2变换分析</vt:lpstr>
      <vt:lpstr>设计步骤</vt:lpstr>
      <vt:lpstr>设计步骤</vt:lpstr>
      <vt:lpstr>第一步：DFD的分界，先分出I、P、O三块步骤</vt:lpstr>
      <vt:lpstr>第二步：第一级分解</vt:lpstr>
      <vt:lpstr>第二步：第一级分解</vt:lpstr>
      <vt:lpstr>第三步：映射</vt:lpstr>
      <vt:lpstr>PowerPoint 演示文稿</vt:lpstr>
      <vt:lpstr>PowerPoint 演示文稿</vt:lpstr>
      <vt:lpstr>PowerPoint 演示文稿</vt:lpstr>
      <vt:lpstr>第四步：修改 —— 高内聚、低耦合原则</vt:lpstr>
      <vt:lpstr>PowerPoint 演示文稿</vt:lpstr>
      <vt:lpstr>第五步：简要说明</vt:lpstr>
      <vt:lpstr>5.5.3事务分析</vt:lpstr>
      <vt:lpstr>5.5.3事务分析的映射方法</vt:lpstr>
      <vt:lpstr>5.5.4设计优化</vt:lpstr>
      <vt:lpstr>5.5.4对时间起决定性作用的软件的优化方法</vt:lpstr>
    </vt:vector>
  </TitlesOfParts>
  <Company>neusoft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bcc-user</dc:creator>
  <cp:lastModifiedBy>zhouy</cp:lastModifiedBy>
  <cp:revision>2368</cp:revision>
  <dcterms:created xsi:type="dcterms:W3CDTF">2007-09-10T03:19:36Z</dcterms:created>
  <dcterms:modified xsi:type="dcterms:W3CDTF">2021-06-07T13:38:05Z</dcterms:modified>
</cp:coreProperties>
</file>